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4"/>
  </p:notesMasterIdLst>
  <p:handoutMasterIdLst>
    <p:handoutMasterId r:id="rId55"/>
  </p:handoutMasterIdLst>
  <p:sldIdLst>
    <p:sldId id="257" r:id="rId5"/>
    <p:sldId id="268" r:id="rId6"/>
    <p:sldId id="259" r:id="rId7"/>
    <p:sldId id="269" r:id="rId8"/>
    <p:sldId id="271" r:id="rId9"/>
    <p:sldId id="277" r:id="rId10"/>
    <p:sldId id="270" r:id="rId11"/>
    <p:sldId id="273" r:id="rId12"/>
    <p:sldId id="274" r:id="rId13"/>
    <p:sldId id="275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307" r:id="rId26"/>
    <p:sldId id="308" r:id="rId27"/>
    <p:sldId id="288" r:id="rId28"/>
    <p:sldId id="309" r:id="rId29"/>
    <p:sldId id="289" r:id="rId30"/>
    <p:sldId id="290" r:id="rId31"/>
    <p:sldId id="292" r:id="rId32"/>
    <p:sldId id="293" r:id="rId33"/>
    <p:sldId id="306" r:id="rId34"/>
    <p:sldId id="294" r:id="rId35"/>
    <p:sldId id="311" r:id="rId36"/>
    <p:sldId id="312" r:id="rId37"/>
    <p:sldId id="295" r:id="rId38"/>
    <p:sldId id="296" r:id="rId39"/>
    <p:sldId id="297" r:id="rId40"/>
    <p:sldId id="299" r:id="rId41"/>
    <p:sldId id="310" r:id="rId42"/>
    <p:sldId id="300" r:id="rId43"/>
    <p:sldId id="302" r:id="rId44"/>
    <p:sldId id="301" r:id="rId45"/>
    <p:sldId id="315" r:id="rId46"/>
    <p:sldId id="303" r:id="rId47"/>
    <p:sldId id="313" r:id="rId48"/>
    <p:sldId id="298" r:id="rId49"/>
    <p:sldId id="305" r:id="rId50"/>
    <p:sldId id="304" r:id="rId51"/>
    <p:sldId id="314" r:id="rId52"/>
    <p:sldId id="316" r:id="rId53"/>
  </p:sldIdLst>
  <p:sldSz cx="12188825" cy="6858000"/>
  <p:notesSz cx="6858000" cy="9144000"/>
  <p:defaultTextStyle>
    <a:defPPr rtl="0">
      <a:defRPr lang="th-TH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B3B9C266-D732-4094-B7BC-05594BDD0603}">
          <p14:sldIdLst>
            <p14:sldId id="257"/>
            <p14:sldId id="268"/>
            <p14:sldId id="259"/>
            <p14:sldId id="269"/>
            <p14:sldId id="271"/>
            <p14:sldId id="277"/>
            <p14:sldId id="270"/>
            <p14:sldId id="273"/>
            <p14:sldId id="274"/>
            <p14:sldId id="275"/>
            <p14:sldId id="276"/>
            <p14:sldId id="278"/>
            <p14:sldId id="279"/>
          </p14:sldIdLst>
        </p14:section>
        <p14:section name="(ส่วนที่ไม่มีชื่อ)" id="{F16266AF-B22E-4FB5-900D-EEAD16833BEE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307"/>
            <p14:sldId id="308"/>
            <p14:sldId id="288"/>
            <p14:sldId id="309"/>
            <p14:sldId id="289"/>
            <p14:sldId id="290"/>
            <p14:sldId id="292"/>
            <p14:sldId id="293"/>
            <p14:sldId id="306"/>
            <p14:sldId id="294"/>
            <p14:sldId id="311"/>
            <p14:sldId id="312"/>
            <p14:sldId id="295"/>
            <p14:sldId id="296"/>
            <p14:sldId id="297"/>
            <p14:sldId id="299"/>
            <p14:sldId id="310"/>
            <p14:sldId id="300"/>
            <p14:sldId id="302"/>
            <p14:sldId id="301"/>
            <p14:sldId id="315"/>
            <p14:sldId id="303"/>
            <p14:sldId id="313"/>
            <p14:sldId id="298"/>
            <p14:sldId id="305"/>
            <p14:sldId id="304"/>
            <p14:sldId id="314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yut Ruksomya" initials="CR" lastIdx="1" clrIdx="0">
    <p:extLst>
      <p:ext uri="{19B8F6BF-5375-455C-9EA6-DF929625EA0E}">
        <p15:presenceInfo xmlns:p15="http://schemas.microsoft.com/office/powerpoint/2012/main" userId="d8c408cf76aac7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B4E"/>
    <a:srgbClr val="CB3837"/>
    <a:srgbClr val="FFC732"/>
    <a:srgbClr val="F5DA55"/>
    <a:srgbClr val="F6E21E"/>
    <a:srgbClr val="026E00"/>
    <a:srgbClr val="839721"/>
    <a:srgbClr val="FFCC00"/>
    <a:srgbClr val="394404"/>
    <a:srgbClr val="5F6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89806" autoAdjust="0"/>
  </p:normalViewPr>
  <p:slideViewPr>
    <p:cSldViewPr>
      <p:cViewPr varScale="1">
        <p:scale>
          <a:sx n="86" d="100"/>
          <a:sy n="86" d="100"/>
        </p:scale>
        <p:origin x="701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54E09C7-CB08-4976-820A-74576DB0CE5D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20/12/61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pPr algn="r" rtl="0"/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5DF1DDF-362D-4D18-98FF-1FECAE6E4FE2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EBA5BD7-F043-4D1B-AA17-CD412FC534DE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386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52530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0257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36419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017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เส้นทแยงมุม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ตัวเชื่อมต่อตรง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ตัวเชื่อมต่อตรง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ตัวเชื่อมต่อตรง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เส้นด้านล่าง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รูปแบบอิสระ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0" name="รูปแบบอิสระ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รูปแบบอิสระ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h-TH"/>
              <a:t>คลิกเพื่อแก้ไขสไตล์ชื่อเรื่องรองต้นแบบ</a:t>
            </a:r>
            <a:endParaRPr lang="th-TH" dirty="0"/>
          </a:p>
        </p:txBody>
      </p:sp>
      <p:sp>
        <p:nvSpPr>
          <p:cNvPr id="22" name="ตัวแทนวันที่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23" name="ตัวแทนท้ายกระดา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24" name="ตัวแทนหมายเลขสไลด์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C014DD1E-5D91-48A3-AD6D-45FBA980D106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เส้นทแยงมุม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ตัวเชื่อมต่อตรง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ตัวเชื่อมต่อตรง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ตัวแทนรูปภาพ 2" descr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เส้นด้านซ้าย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รูปแบบอิสระ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รูปแบบอิสระ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4" name="รูปแบบอิสระ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th-TH" dirty="0"/>
              <a:t>แก้ไขสไตล์ข้อความชื่อเรื่องหลัก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730796BA-1D81-4409-85E8-C6837D6AB849}" type="datetime1">
              <a:rPr lang="th-TH" smtClean="0"/>
              <a:pPr/>
              <a:t>20/12/61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C014DD1E-5D91-48A3-AD6D-45FBA980D106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ist/v10.14.1/node-v10.14.1-x64.msi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010581" y="335342"/>
            <a:ext cx="8928992" cy="993300"/>
          </a:xfrm>
        </p:spPr>
        <p:txBody>
          <a:bodyPr rtlCol="0"/>
          <a:lstStyle/>
          <a:p>
            <a:r>
              <a:rPr lang="en-US" dirty="0"/>
              <a:t>Modern JavaScript [ ES6++ ]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ชื่อเรื่องรอง 4"/>
          <p:cNvSpPr>
            <a:spLocks noGrp="1"/>
          </p:cNvSpPr>
          <p:nvPr>
            <p:ph type="subTitle" idx="1"/>
          </p:nvPr>
        </p:nvSpPr>
        <p:spPr>
          <a:xfrm>
            <a:off x="1140333" y="1556792"/>
            <a:ext cx="4810062" cy="3456384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Writing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READING</a:t>
            </a:r>
          </a:p>
          <a:p>
            <a:pPr rtl="0"/>
            <a:endParaRPr lang="en-US" dirty="0"/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SPEAKING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/>
              <a:t>JOKING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050" name="Picture 2" descr="à¸à¸¥à¸à¸²à¸£à¸à¹à¸à¸«à¸²à¸£à¸¹à¸à¸ à¸²à¸à¸ªà¸³à¸«à¸£à¸±à¸ javascript logo">
            <a:extLst>
              <a:ext uri="{FF2B5EF4-FFF2-40B4-BE49-F238E27FC236}">
                <a16:creationId xmlns:a16="http://schemas.microsoft.com/office/drawing/2014/main" id="{9C68F571-A812-48CA-96B9-412E5729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435">
            <a:off x="6251418" y="2903264"/>
            <a:ext cx="5534631" cy="268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javascript logo">
            <a:extLst>
              <a:ext uri="{FF2B5EF4-FFF2-40B4-BE49-F238E27FC236}">
                <a16:creationId xmlns:a16="http://schemas.microsoft.com/office/drawing/2014/main" id="{0D792CA9-4700-40DD-B22C-E9890DCC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2717">
            <a:off x="6262205" y="4244865"/>
            <a:ext cx="867954" cy="8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à¸à¸¥à¸à¸²à¸£à¸à¹à¸à¸«à¸²à¸£à¸¹à¸à¸ à¸²à¸à¸ªà¸³à¸«à¸£à¸±à¸ javascript logo">
            <a:extLst>
              <a:ext uri="{FF2B5EF4-FFF2-40B4-BE49-F238E27FC236}">
                <a16:creationId xmlns:a16="http://schemas.microsoft.com/office/drawing/2014/main" id="{1FE4F484-2C61-4871-B685-AA45E5B9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5911">
            <a:off x="7082934" y="5400077"/>
            <a:ext cx="1026296" cy="102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176B4447-7413-4095-B0DB-704624C0C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7213">
            <a:off x="7809373" y="3242538"/>
            <a:ext cx="2005914" cy="200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à¸à¸¥à¸à¸²à¸£à¸à¹à¸à¸«à¸²à¸£à¸¹à¸à¸ à¸²à¸à¸ªà¸³à¸«à¸£à¸±à¸ webpack logo">
            <a:extLst>
              <a:ext uri="{FF2B5EF4-FFF2-40B4-BE49-F238E27FC236}">
                <a16:creationId xmlns:a16="http://schemas.microsoft.com/office/drawing/2014/main" id="{E72E9812-7760-48C1-A7BB-B580297D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7920" flipH="1">
            <a:off x="10109415" y="2027804"/>
            <a:ext cx="930181" cy="9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FC01B4D4-F757-4ADE-8265-D9DE434B461F}"/>
              </a:ext>
            </a:extLst>
          </p:cNvPr>
          <p:cNvSpPr/>
          <p:nvPr/>
        </p:nvSpPr>
        <p:spPr>
          <a:xfrm>
            <a:off x="141594" y="5274231"/>
            <a:ext cx="580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5B858B"/>
                </a:solidFill>
                <a:latin typeface="Fira Code" panose="020B0509050000020004" pitchFamily="49" charset="0"/>
              </a:rPr>
              <a:t>// with Chayut Ruksomya</a:t>
            </a:r>
            <a:endParaRPr lang="en-US" sz="3200" dirty="0">
              <a:solidFill>
                <a:srgbClr val="B2CACD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6F1C6C9-1995-4CF5-87DC-A94389CA81D4}"/>
              </a:ext>
            </a:extLst>
          </p:cNvPr>
          <p:cNvSpPr/>
          <p:nvPr/>
        </p:nvSpPr>
        <p:spPr>
          <a:xfrm>
            <a:off x="909836" y="1628800"/>
            <a:ext cx="111349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highlight>
                  <a:srgbClr val="CB3837"/>
                </a:highlight>
              </a:rPr>
              <a:t>The package manager for  JavaScript and the world's largest software registry</a:t>
            </a:r>
            <a:r>
              <a:rPr lang="en-US" sz="7200" b="1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364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A94299B-7220-46C7-A26C-0CDA556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What is </a:t>
            </a:r>
            <a:r>
              <a:rPr lang="en-US" sz="8000" dirty="0" err="1"/>
              <a:t>npm</a:t>
            </a:r>
            <a:r>
              <a:rPr lang="en-US" sz="8000" dirty="0"/>
              <a:t>?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14BE4913-3402-4AC2-9451-7930D503034E}"/>
              </a:ext>
            </a:extLst>
          </p:cNvPr>
          <p:cNvSpPr/>
          <p:nvPr/>
        </p:nvSpPr>
        <p:spPr>
          <a:xfrm>
            <a:off x="2782044" y="1988840"/>
            <a:ext cx="80149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highlight>
                  <a:srgbClr val="CB3837"/>
                </a:highlight>
                <a:latin typeface="Open Sans"/>
              </a:rPr>
              <a:t>Use </a:t>
            </a:r>
            <a:r>
              <a:rPr lang="en-US" sz="5400" dirty="0" err="1">
                <a:solidFill>
                  <a:srgbClr val="FFFFFF"/>
                </a:solidFill>
                <a:highlight>
                  <a:srgbClr val="CB3837"/>
                </a:highlight>
                <a:latin typeface="Open Sans"/>
              </a:rPr>
              <a:t>npm</a:t>
            </a:r>
            <a:r>
              <a:rPr lang="en-US" sz="5400" dirty="0">
                <a:solidFill>
                  <a:srgbClr val="FFFFFF"/>
                </a:solidFill>
                <a:highlight>
                  <a:srgbClr val="CB3837"/>
                </a:highlight>
                <a:latin typeface="Open Sans"/>
              </a:rPr>
              <a:t> to install, share, and distribute code; manage dependencies in your projects;</a:t>
            </a:r>
            <a:endParaRPr lang="en-US" sz="5400" dirty="0">
              <a:highlight>
                <a:srgbClr val="CB383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252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id="{D853DDB3-659B-4A1B-8C52-CEBDEAFE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-9939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E78968F-F046-4B8D-BD90-A00B08B9B1E9}"/>
              </a:ext>
            </a:extLst>
          </p:cNvPr>
          <p:cNvSpPr/>
          <p:nvPr/>
        </p:nvSpPr>
        <p:spPr>
          <a:xfrm>
            <a:off x="7408266" y="3933056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4400" dirty="0">
                <a:latin typeface="Fira Code" panose="020B0509050000020004" pitchFamily="49" charset="0"/>
                <a:ea typeface="Fira Code" panose="020B0509050000020004" pitchFamily="49" charset="0"/>
              </a:rPr>
              <a:t> -v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0063099-E64F-4F82-9097-B405BB8AFEE7}"/>
              </a:ext>
            </a:extLst>
          </p:cNvPr>
          <p:cNvSpPr/>
          <p:nvPr/>
        </p:nvSpPr>
        <p:spPr>
          <a:xfrm>
            <a:off x="1453061" y="548680"/>
            <a:ext cx="365087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ea typeface="Fira Code" panose="020B0509050000020004" pitchFamily="49" charset="0"/>
              </a:rPr>
              <a:t>Verify </a:t>
            </a:r>
          </a:p>
          <a:p>
            <a:r>
              <a:rPr lang="en-US" sz="6000" dirty="0">
                <a:ea typeface="Fira Code" panose="020B0509050000020004" pitchFamily="49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8547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249569-7659-4EC0-831C-9E61531D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44624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package.json</a:t>
            </a:r>
            <a:r>
              <a:rPr lang="en-US" dirty="0"/>
              <a:t> and the very first </a:t>
            </a:r>
            <a:r>
              <a:rPr lang="en-US" dirty="0" err="1"/>
              <a:t>npm</a:t>
            </a:r>
            <a:r>
              <a:rPr lang="en-US" dirty="0"/>
              <a:t> command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E59E6B7-7262-44B6-81F8-C4C37E2C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348880"/>
            <a:ext cx="9445655" cy="309634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FAE22C3-F394-4043-BF52-23ECC0A95AC1}"/>
              </a:ext>
            </a:extLst>
          </p:cNvPr>
          <p:cNvSpPr txBox="1"/>
          <p:nvPr/>
        </p:nvSpPr>
        <p:spPr>
          <a:xfrm>
            <a:off x="1738801" y="1547123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init</a:t>
            </a:r>
            <a:endParaRPr lang="en-US" sz="2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7E2646D-C2F0-42EE-8E9F-9D0866F97149}"/>
              </a:ext>
            </a:extLst>
          </p:cNvPr>
          <p:cNvSpPr/>
          <p:nvPr/>
        </p:nvSpPr>
        <p:spPr>
          <a:xfrm>
            <a:off x="1738801" y="5805264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5B858B"/>
                </a:solidFill>
                <a:latin typeface="Fira Code" panose="020B0509050000020004" pitchFamily="49" charset="0"/>
              </a:rPr>
              <a:t>// This command will create </a:t>
            </a:r>
            <a:r>
              <a:rPr lang="en-US" i="1" dirty="0" err="1">
                <a:solidFill>
                  <a:srgbClr val="5B858B"/>
                </a:solidFill>
                <a:latin typeface="Fira Code" panose="020B0509050000020004" pitchFamily="49" charset="0"/>
              </a:rPr>
              <a:t>package.json</a:t>
            </a:r>
            <a:r>
              <a:rPr lang="en-US" i="1" dirty="0">
                <a:solidFill>
                  <a:srgbClr val="5B858B"/>
                </a:solidFill>
                <a:latin typeface="Fira Code" panose="020B0509050000020004" pitchFamily="49" charset="0"/>
              </a:rPr>
              <a:t> file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1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67002DC-AEF7-46F5-B6C6-3D5F877D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061" y="2924944"/>
            <a:ext cx="10441160" cy="367223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{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name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"my-package-name"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version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"0.0.1"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description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"package-description"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main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"index.js"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scripts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{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test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"echo </a:t>
            </a:r>
            <a:r>
              <a:rPr lang="en-US" sz="2000" dirty="0">
                <a:solidFill>
                  <a:srgbClr val="49ACE9"/>
                </a:solidFill>
                <a:latin typeface="Fira Code" panose="020B0509050000020004" pitchFamily="49" charset="0"/>
              </a:rPr>
              <a:t>\"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Error: no test specified</a:t>
            </a:r>
            <a:r>
              <a:rPr lang="en-US" sz="2000" dirty="0">
                <a:solidFill>
                  <a:srgbClr val="49ACE9"/>
                </a:solidFill>
                <a:latin typeface="Fira Code" panose="020B0509050000020004" pitchFamily="49" charset="0"/>
              </a:rPr>
              <a:t>\"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 &amp;&amp; exit 1"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},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author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"Chayut Ruksomya"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license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"MIT"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endParaRPr lang="en-US" sz="2000" dirty="0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CB70DCC8-FBF6-491D-BE10-4F99691438ED}"/>
              </a:ext>
            </a:extLst>
          </p:cNvPr>
          <p:cNvSpPr/>
          <p:nvPr/>
        </p:nvSpPr>
        <p:spPr>
          <a:xfrm>
            <a:off x="1453061" y="548680"/>
            <a:ext cx="9393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/>
              <a:t>package.json</a:t>
            </a:r>
            <a:endParaRPr lang="en-US" sz="6000" dirty="0">
              <a:ea typeface="Fira Code" panose="020B0509050000020004" pitchFamily="49" charset="0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4571470B-C6A2-48DC-A4D6-1476A77C0D6C}"/>
              </a:ext>
            </a:extLst>
          </p:cNvPr>
          <p:cNvSpPr/>
          <p:nvPr/>
        </p:nvSpPr>
        <p:spPr>
          <a:xfrm>
            <a:off x="1557908" y="1865149"/>
            <a:ext cx="9937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file in the root of your project source to use </a:t>
            </a:r>
            <a:r>
              <a:rPr lang="en-US" dirty="0" err="1">
                <a:highlight>
                  <a:srgbClr val="CB3837"/>
                </a:highlight>
              </a:rPr>
              <a:t>npm</a:t>
            </a:r>
            <a:r>
              <a:rPr lang="en-US" dirty="0"/>
              <a:t> to install packages that your application requires (</a:t>
            </a:r>
            <a:r>
              <a:rPr lang="en-US" dirty="0">
                <a:highlight>
                  <a:srgbClr val="026E00"/>
                </a:highlight>
              </a:rPr>
              <a:t>node</a:t>
            </a:r>
            <a:r>
              <a:rPr lang="en-US" dirty="0"/>
              <a:t> modules).</a:t>
            </a:r>
          </a:p>
        </p:txBody>
      </p:sp>
    </p:spTree>
    <p:extLst>
      <p:ext uri="{BB962C8B-B14F-4D97-AF65-F5344CB8AC3E}">
        <p14:creationId xmlns:p14="http://schemas.microsoft.com/office/powerpoint/2010/main" val="18258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6DA623B-F359-4981-B34B-7998B197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0"/>
            <a:ext cx="8938472" cy="1041080"/>
          </a:xfrm>
        </p:spPr>
        <p:txBody>
          <a:bodyPr/>
          <a:lstStyle/>
          <a:p>
            <a:r>
              <a:rPr lang="en-US" dirty="0"/>
              <a:t>To install dependency</a:t>
            </a:r>
          </a:p>
        </p:txBody>
      </p:sp>
      <p:pic>
        <p:nvPicPr>
          <p:cNvPr id="4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id="{78FA7865-DB4F-47AE-93E4-EEC0CC12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520540"/>
            <a:ext cx="6696744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3A61EDA-5D2F-48D5-B269-8A7902C24D32}"/>
              </a:ext>
            </a:extLst>
          </p:cNvPr>
          <p:cNvSpPr/>
          <p:nvPr/>
        </p:nvSpPr>
        <p:spPr>
          <a:xfrm>
            <a:off x="1773932" y="3707131"/>
            <a:ext cx="554461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2600" dirty="0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install &lt;package-name&gt;</a:t>
            </a:r>
          </a:p>
          <a:p>
            <a:endParaRPr lang="en-US" sz="26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 or for short</a:t>
            </a:r>
          </a:p>
          <a:p>
            <a:endParaRPr lang="en-US" sz="26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600" dirty="0" err="1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2600" dirty="0">
                <a:solidFill>
                  <a:srgbClr val="CB3837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600" dirty="0" err="1"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2600" dirty="0">
                <a:latin typeface="Fira Code" panose="020B0509050000020004" pitchFamily="49" charset="0"/>
                <a:ea typeface="Fira Code" panose="020B0509050000020004" pitchFamily="49" charset="0"/>
              </a:rPr>
              <a:t> &lt;package-name&gt;</a:t>
            </a:r>
          </a:p>
          <a:p>
            <a:endParaRPr lang="en-US" sz="26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สี่เหลี่ยมผืนผ้า 5">
            <a:hlinkClick r:id="rId3"/>
            <a:extLst>
              <a:ext uri="{FF2B5EF4-FFF2-40B4-BE49-F238E27FC236}">
                <a16:creationId xmlns:a16="http://schemas.microsoft.com/office/drawing/2014/main" id="{A213CAEC-C7B7-41C0-A3F9-A60489520123}"/>
              </a:ext>
            </a:extLst>
          </p:cNvPr>
          <p:cNvSpPr/>
          <p:nvPr/>
        </p:nvSpPr>
        <p:spPr>
          <a:xfrm rot="19706459">
            <a:off x="7587894" y="4781183"/>
            <a:ext cx="4269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ighlight>
                  <a:srgbClr val="CB3837"/>
                </a:highlight>
              </a:rPr>
              <a:t>https://www.npmjs.com</a:t>
            </a:r>
          </a:p>
        </p:txBody>
      </p:sp>
    </p:spTree>
    <p:extLst>
      <p:ext uri="{BB962C8B-B14F-4D97-AF65-F5344CB8AC3E}">
        <p14:creationId xmlns:p14="http://schemas.microsoft.com/office/powerpoint/2010/main" val="14983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Lab://002</a:t>
            </a:r>
          </a:p>
        </p:txBody>
      </p:sp>
    </p:spTree>
    <p:extLst>
      <p:ext uri="{BB962C8B-B14F-4D97-AF65-F5344CB8AC3E}">
        <p14:creationId xmlns:p14="http://schemas.microsoft.com/office/powerpoint/2010/main" val="259422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CE16AB9-D80A-4819-87B4-8FFF6AFA6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2" t="56098" b="2439"/>
          <a:stretch/>
        </p:blipFill>
        <p:spPr>
          <a:xfrm>
            <a:off x="1125860" y="332656"/>
            <a:ext cx="2880320" cy="1491072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F856D22-D80C-4E52-B336-3FBD745070BC}"/>
              </a:ext>
            </a:extLst>
          </p:cNvPr>
          <p:cNvSpPr txBox="1"/>
          <p:nvPr/>
        </p:nvSpPr>
        <p:spPr>
          <a:xfrm>
            <a:off x="693812" y="5034271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6E21E"/>
                </a:solidFill>
              </a:rPr>
              <a:t>ECMAScript 2015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AA4BC51E-553C-401D-8F9E-16E246DC94AA}"/>
              </a:ext>
            </a:extLst>
          </p:cNvPr>
          <p:cNvSpPr/>
          <p:nvPr/>
        </p:nvSpPr>
        <p:spPr>
          <a:xfrm>
            <a:off x="2494012" y="2767280"/>
            <a:ext cx="32863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F6E21E"/>
                </a:solidFill>
              </a:rPr>
              <a:t>ES2015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42A4EEA-04D3-4FF5-A660-AB0E8322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1484784"/>
            <a:ext cx="4705350" cy="283845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ACCE7848-A9CA-4511-8C97-C92313ED5A42}"/>
              </a:ext>
            </a:extLst>
          </p:cNvPr>
          <p:cNvSpPr txBox="1"/>
          <p:nvPr/>
        </p:nvSpPr>
        <p:spPr>
          <a:xfrm>
            <a:off x="5230317" y="0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6E21E"/>
                </a:solidFill>
              </a:rPr>
              <a:t>ECMAScript 6</a:t>
            </a:r>
          </a:p>
        </p:txBody>
      </p:sp>
    </p:spTree>
    <p:extLst>
      <p:ext uri="{BB962C8B-B14F-4D97-AF65-F5344CB8AC3E}">
        <p14:creationId xmlns:p14="http://schemas.microsoft.com/office/powerpoint/2010/main" val="20074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8DD8D4-DBE1-46A9-B2D3-F488C238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highlight>
                  <a:srgbClr val="F5DA55"/>
                </a:highlight>
              </a:rPr>
              <a:t>Intro to ES6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E5EEB47-B725-42D9-B7DB-9D2EFAEB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33" y="1988840"/>
            <a:ext cx="6934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9EFA09-0431-44BC-B860-0BD54B3E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let var const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E718D9C0-3CA2-41B0-8CE8-B0E9A076DEA4}"/>
              </a:ext>
            </a:extLst>
          </p:cNvPr>
          <p:cNvSpPr/>
          <p:nvPr/>
        </p:nvSpPr>
        <p:spPr>
          <a:xfrm>
            <a:off x="1755572" y="3663316"/>
            <a:ext cx="9361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E97749"/>
                </a:solidFill>
                <a:latin typeface="Fira Code" panose="020B0509050000020004" pitchFamily="49" charset="0"/>
              </a:rPr>
              <a:t>let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4000" dirty="0">
                <a:solidFill>
                  <a:srgbClr val="E97749"/>
                </a:solidFill>
                <a:latin typeface="Fira Code" panose="020B0509050000020004" pitchFamily="49" charset="0"/>
              </a:rPr>
              <a:t> const</a:t>
            </a:r>
            <a:r>
              <a:rPr lang="en-US" sz="4000" b="1" dirty="0">
                <a:solidFill>
                  <a:srgbClr val="DF769B"/>
                </a:solidFill>
                <a:latin typeface="Fira Code" panose="020B0509050000020004" pitchFamily="49" charset="0"/>
              </a:rPr>
              <a:t> -&gt;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  <a:r>
              <a:rPr lang="en-US" sz="4000" dirty="0">
                <a:solidFill>
                  <a:srgbClr val="E4B781"/>
                </a:solidFill>
                <a:latin typeface="Fira Code" panose="020B0509050000020004" pitchFamily="49" charset="0"/>
              </a:rPr>
              <a:t> block scope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}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727BD8F-EA76-4005-8F43-5EC60044ABB1}"/>
              </a:ext>
            </a:extLst>
          </p:cNvPr>
          <p:cNvSpPr/>
          <p:nvPr/>
        </p:nvSpPr>
        <p:spPr>
          <a:xfrm>
            <a:off x="1755572" y="2132856"/>
            <a:ext cx="907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4000" b="1" dirty="0">
                <a:solidFill>
                  <a:srgbClr val="DF769B"/>
                </a:solidFill>
                <a:latin typeface="Fira Code" panose="020B0509050000020004" pitchFamily="49" charset="0"/>
              </a:rPr>
              <a:t> -&gt;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40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40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  <a:r>
              <a:rPr lang="en-US" sz="4000" dirty="0">
                <a:solidFill>
                  <a:srgbClr val="E4B781"/>
                </a:solidFill>
                <a:latin typeface="Fira Code" panose="020B0509050000020004" pitchFamily="49" charset="0"/>
              </a:rPr>
              <a:t> scope</a:t>
            </a:r>
            <a:r>
              <a:rPr lang="en-US" sz="4000" dirty="0">
                <a:solidFill>
                  <a:srgbClr val="B2CACD"/>
                </a:solidFill>
                <a:latin typeface="Fira Code" panose="020B05090500000200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0024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Table of content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What Node JS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NPM and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package.json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JavaScript in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nullshell</a:t>
            </a:r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Intro to ES6</a:t>
            </a:r>
          </a:p>
          <a:p>
            <a:pPr rtl="0"/>
            <a:r>
              <a:rPr lang="en-US" dirty="0"/>
              <a:t>Hook into ES6</a:t>
            </a:r>
          </a:p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Babel (update soon)</a:t>
            </a:r>
          </a:p>
          <a:p>
            <a:pPr rtl="0"/>
            <a:r>
              <a:rPr lang="en-US" dirty="0" err="1"/>
              <a:t>Webpack</a:t>
            </a:r>
            <a:r>
              <a:rPr lang="en-US" dirty="0"/>
              <a:t> (update soon)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212E76A-34D2-42F2-8AEF-A6C02775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208" y="193154"/>
            <a:ext cx="10360501" cy="805904"/>
          </a:xfrm>
        </p:spPr>
        <p:txBody>
          <a:bodyPr/>
          <a:lstStyle/>
          <a:p>
            <a:r>
              <a:rPr lang="en-US" dirty="0"/>
              <a:t>2. Template String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3F7500E-9D33-428C-975C-CB95BFB228CA}"/>
              </a:ext>
            </a:extLst>
          </p:cNvPr>
          <p:cNvSpPr txBox="1"/>
          <p:nvPr/>
        </p:nvSpPr>
        <p:spPr>
          <a:xfrm>
            <a:off x="1701924" y="118675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 String -&gt;  </a:t>
            </a:r>
            <a:r>
              <a:rPr lang="en-US" sz="2800" dirty="0">
                <a:solidFill>
                  <a:srgbClr val="49E9A6"/>
                </a:solidFill>
                <a:latin typeface="Fira Code" panose="020B0509050000020004" pitchFamily="49" charset="0"/>
              </a:rPr>
              <a:t>" "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800" dirty="0"/>
              <a:t>or  </a:t>
            </a:r>
            <a:r>
              <a:rPr lang="en-US" sz="2800" dirty="0">
                <a:solidFill>
                  <a:srgbClr val="49E9A6"/>
                </a:solidFill>
                <a:latin typeface="Fira Code" panose="020B0509050000020004" pitchFamily="49" charset="0"/>
              </a:rPr>
              <a:t>' '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C9F2AD0-1DD2-4DA8-BCC5-75B28A207E79}"/>
              </a:ext>
            </a:extLst>
          </p:cNvPr>
          <p:cNvSpPr/>
          <p:nvPr/>
        </p:nvSpPr>
        <p:spPr>
          <a:xfrm>
            <a:off x="1701924" y="1819353"/>
            <a:ext cx="989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Template String  -&gt; 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`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 I’m template string 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${</a:t>
            </a:r>
            <a:r>
              <a:rPr lang="en-US" dirty="0">
                <a:solidFill>
                  <a:srgbClr val="CC9900"/>
                </a:solidFill>
                <a:latin typeface="Fira Code" panose="020B0509050000020004" pitchFamily="49" charset="0"/>
              </a:rPr>
              <a:t>JS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expression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 `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0CB8A18A-39F4-4A36-A6C8-4B3DEC785413}"/>
              </a:ext>
            </a:extLst>
          </p:cNvPr>
          <p:cNvSpPr/>
          <p:nvPr/>
        </p:nvSpPr>
        <p:spPr>
          <a:xfrm>
            <a:off x="1701924" y="2390398"/>
            <a:ext cx="7992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B2CACD"/>
                </a:solidFill>
                <a:latin typeface="Fira Code" panose="020B0509050000020004" pitchFamily="49" charset="0"/>
              </a:rPr>
              <a:t>`</a:t>
            </a:r>
            <a:r>
              <a:rPr lang="en-US" sz="8000" dirty="0"/>
              <a:t> -&gt; </a:t>
            </a:r>
            <a:r>
              <a:rPr lang="en-US" sz="8000" dirty="0">
                <a:solidFill>
                  <a:srgbClr val="FFC732"/>
                </a:solidFill>
              </a:rPr>
              <a:t>Grave Accent </a:t>
            </a:r>
          </a:p>
        </p:txBody>
      </p:sp>
      <p:pic>
        <p:nvPicPr>
          <p:cNvPr id="2050" name="Picture 2" descr="Great Job Success GIF">
            <a:extLst>
              <a:ext uri="{FF2B5EF4-FFF2-40B4-BE49-F238E27FC236}">
                <a16:creationId xmlns:a16="http://schemas.microsoft.com/office/drawing/2014/main" id="{2EF3DD6D-283E-47D2-8377-12E69D7083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00" y="3767177"/>
            <a:ext cx="3540224" cy="265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4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687023-CCEB-4DD7-AB6F-7014777B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77633"/>
            <a:ext cx="10360501" cy="661888"/>
          </a:xfrm>
        </p:spPr>
        <p:txBody>
          <a:bodyPr/>
          <a:lstStyle/>
          <a:p>
            <a:r>
              <a:rPr lang="en-US" dirty="0"/>
              <a:t>3. Arrow Function =&gt; ….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23309FB-B4B2-4427-9E49-70687E06FE9D}"/>
              </a:ext>
            </a:extLst>
          </p:cNvPr>
          <p:cNvSpPr txBox="1"/>
          <p:nvPr/>
        </p:nvSpPr>
        <p:spPr>
          <a:xfrm>
            <a:off x="1413892" y="3884856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Arrow function syntax(s)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9BFEB7D-B851-4960-8192-28DDB577FB08}"/>
              </a:ext>
            </a:extLst>
          </p:cNvPr>
          <p:cNvSpPr/>
          <p:nvPr/>
        </p:nvSpPr>
        <p:spPr>
          <a:xfrm>
            <a:off x="1413892" y="2256537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setTimeout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1000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BF5E604-5EC7-46DC-8360-ECC1385384B6}"/>
              </a:ext>
            </a:extLst>
          </p:cNvPr>
          <p:cNvSpPr/>
          <p:nvPr/>
        </p:nvSpPr>
        <p:spPr>
          <a:xfrm>
            <a:off x="1413893" y="4725144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setTimeout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(()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1000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D0DDB4A5-2BD8-45E6-895F-EDE3FEC6F755}"/>
              </a:ext>
            </a:extLst>
          </p:cNvPr>
          <p:cNvSpPr/>
          <p:nvPr/>
        </p:nvSpPr>
        <p:spPr>
          <a:xfrm>
            <a:off x="5806380" y="4719477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myFunction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 	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4F17D23-F824-4D1B-B47A-C0C5DE1655B1}"/>
              </a:ext>
            </a:extLst>
          </p:cNvPr>
          <p:cNvSpPr txBox="1"/>
          <p:nvPr/>
        </p:nvSpPr>
        <p:spPr>
          <a:xfrm>
            <a:off x="1401453" y="1332848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 function syntax(s)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858751ED-D34D-414A-B2A5-7728B0DC67AF}"/>
              </a:ext>
            </a:extLst>
          </p:cNvPr>
          <p:cNvSpPr/>
          <p:nvPr/>
        </p:nvSpPr>
        <p:spPr>
          <a:xfrm>
            <a:off x="6096000" y="2272384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myFunction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arg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10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65FDE7-550E-483A-AC20-A0A09A55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04664"/>
            <a:ext cx="10360501" cy="661888"/>
          </a:xfrm>
        </p:spPr>
        <p:txBody>
          <a:bodyPr/>
          <a:lstStyle/>
          <a:p>
            <a:r>
              <a:rPr lang="en-US" dirty="0"/>
              <a:t>Why Arrow??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7FF092A-C6F4-421E-8FB3-21E0D77DE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587"/>
          <a:stretch/>
        </p:blipFill>
        <p:spPr>
          <a:xfrm>
            <a:off x="5753006" y="583338"/>
            <a:ext cx="1250221" cy="5546694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8CB9A84-980E-4B47-8078-52141742C7CF}"/>
              </a:ext>
            </a:extLst>
          </p:cNvPr>
          <p:cNvSpPr/>
          <p:nvPr/>
        </p:nvSpPr>
        <p:spPr>
          <a:xfrm rot="16200000">
            <a:off x="3492992" y="2841703"/>
            <a:ext cx="57702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 dirty="0">
                <a:solidFill>
                  <a:srgbClr val="E977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ira Code" panose="020B0509050000020004" pitchFamily="49" charset="0"/>
              </a:rPr>
              <a:t>function</a:t>
            </a:r>
            <a:r>
              <a:rPr lang="en-US" sz="4400" dirty="0">
                <a:solidFill>
                  <a:srgbClr val="B2CA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ira Code" panose="020B0509050000020004" pitchFamily="49" charset="0"/>
              </a:rPr>
              <a:t> other</a:t>
            </a:r>
            <a:r>
              <a:rPr lang="en-US" sz="4400" dirty="0">
                <a:solidFill>
                  <a:srgbClr val="49D6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ira Code" panose="020B0509050000020004" pitchFamily="49" charset="0"/>
              </a:rPr>
              <a:t>()</a:t>
            </a:r>
            <a:endParaRPr lang="en-US" sz="4400" dirty="0">
              <a:solidFill>
                <a:srgbClr val="B2CAC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Fira Code" panose="020B0509050000020004" pitchFamily="49" charset="0"/>
            </a:endParaRPr>
          </a:p>
        </p:txBody>
      </p:sp>
      <p:pic>
        <p:nvPicPr>
          <p:cNvPr id="5" name="Picture 2" descr="à¸à¸¥à¸à¸²à¸£à¸à¹à¸à¸«à¸²à¸£à¸¹à¸à¸ à¸²à¸à¸ªà¸³à¸«à¸£à¸±à¸ Why meme .gif">
            <a:extLst>
              <a:ext uri="{FF2B5EF4-FFF2-40B4-BE49-F238E27FC236}">
                <a16:creationId xmlns:a16="http://schemas.microsoft.com/office/drawing/2014/main" id="{481C2A66-A95F-4E56-846D-B603774037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40" y="4143890"/>
            <a:ext cx="4086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1D0AF9C-DB19-498C-AD78-6711BB098EAA}"/>
              </a:ext>
            </a:extLst>
          </p:cNvPr>
          <p:cNvSpPr/>
          <p:nvPr/>
        </p:nvSpPr>
        <p:spPr>
          <a:xfrm>
            <a:off x="1546638" y="1412776"/>
            <a:ext cx="26468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i="1" dirty="0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endParaRPr lang="en-US" sz="80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DA766BC-9DA8-4331-8B9E-2A0134E0C265}"/>
              </a:ext>
            </a:extLst>
          </p:cNvPr>
          <p:cNvSpPr/>
          <p:nvPr/>
        </p:nvSpPr>
        <p:spPr>
          <a:xfrm>
            <a:off x="1505505" y="3144585"/>
            <a:ext cx="3456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{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a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1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,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b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2</a:t>
            </a:r>
            <a:endParaRPr lang="en-US" sz="4400" dirty="0">
              <a:solidFill>
                <a:srgbClr val="B2CACD"/>
              </a:solidFill>
              <a:highlight>
                <a:srgbClr val="800080"/>
              </a:highlight>
              <a:latin typeface="Fira Code" panose="020B0509050000020004" pitchFamily="49" charset="0"/>
            </a:endParaRPr>
          </a:p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EF1B712-AE18-47D2-A7EF-FF5C93B20BE7}"/>
              </a:ext>
            </a:extLst>
          </p:cNvPr>
          <p:cNvSpPr/>
          <p:nvPr/>
        </p:nvSpPr>
        <p:spPr>
          <a:xfrm>
            <a:off x="8562719" y="1683130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a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E3A74BA-C448-4019-B8BA-02265092CA53}"/>
              </a:ext>
            </a:extLst>
          </p:cNvPr>
          <p:cNvSpPr/>
          <p:nvPr/>
        </p:nvSpPr>
        <p:spPr>
          <a:xfrm>
            <a:off x="8562719" y="2759864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b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2" name="ส่วนโค้ง 11">
            <a:extLst>
              <a:ext uri="{FF2B5EF4-FFF2-40B4-BE49-F238E27FC236}">
                <a16:creationId xmlns:a16="http://schemas.microsoft.com/office/drawing/2014/main" id="{05CB9710-C3A9-402E-93F8-DCA6701F9A12}"/>
              </a:ext>
            </a:extLst>
          </p:cNvPr>
          <p:cNvSpPr/>
          <p:nvPr/>
        </p:nvSpPr>
        <p:spPr>
          <a:xfrm>
            <a:off x="4169234" y="2163812"/>
            <a:ext cx="789936" cy="1559489"/>
          </a:xfrm>
          <a:prstGeom prst="arc">
            <a:avLst>
              <a:gd name="adj1" fmla="val 16200000"/>
              <a:gd name="adj2" fmla="val 476830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65FDE7-550E-483A-AC20-A0A09A55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300" y="2813640"/>
            <a:ext cx="6972386" cy="661888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49D6E9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()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4400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{   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       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 }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7FF092A-C6F4-421E-8FB3-21E0D77DE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69" r="75587"/>
          <a:stretch/>
        </p:blipFill>
        <p:spPr>
          <a:xfrm>
            <a:off x="5754765" y="3861048"/>
            <a:ext cx="1250221" cy="1909825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1D0AF9C-DB19-498C-AD78-6711BB098EAA}"/>
              </a:ext>
            </a:extLst>
          </p:cNvPr>
          <p:cNvSpPr/>
          <p:nvPr/>
        </p:nvSpPr>
        <p:spPr>
          <a:xfrm>
            <a:off x="1546638" y="1412776"/>
            <a:ext cx="26468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i="1" dirty="0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endParaRPr lang="en-US" sz="80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DA766BC-9DA8-4331-8B9E-2A0134E0C265}"/>
              </a:ext>
            </a:extLst>
          </p:cNvPr>
          <p:cNvSpPr/>
          <p:nvPr/>
        </p:nvSpPr>
        <p:spPr>
          <a:xfrm>
            <a:off x="1505505" y="3144585"/>
            <a:ext cx="3456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{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a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1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,</a:t>
            </a:r>
          </a:p>
          <a:p>
            <a:r>
              <a:rPr lang="en-US" sz="4400" dirty="0">
                <a:solidFill>
                  <a:srgbClr val="49E9A6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	b</a:t>
            </a:r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: </a:t>
            </a:r>
            <a:r>
              <a:rPr lang="en-US" sz="4400" dirty="0">
                <a:solidFill>
                  <a:srgbClr val="7060E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2</a:t>
            </a:r>
            <a:endParaRPr lang="en-US" sz="4400" dirty="0">
              <a:solidFill>
                <a:srgbClr val="B2CACD"/>
              </a:solidFill>
              <a:highlight>
                <a:srgbClr val="800080"/>
              </a:highlight>
              <a:latin typeface="Fira Code" panose="020B0509050000020004" pitchFamily="49" charset="0"/>
            </a:endParaRPr>
          </a:p>
          <a:p>
            <a:r>
              <a:rPr lang="en-US" sz="4400" dirty="0">
                <a:solidFill>
                  <a:srgbClr val="B2CACD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EF1B712-AE18-47D2-A7EF-FF5C93B20BE7}"/>
              </a:ext>
            </a:extLst>
          </p:cNvPr>
          <p:cNvSpPr/>
          <p:nvPr/>
        </p:nvSpPr>
        <p:spPr>
          <a:xfrm>
            <a:off x="8562719" y="1683130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highlight>
                  <a:srgbClr val="800080"/>
                </a:highlight>
                <a:latin typeface="Fira Code" panose="020B0509050000020004" pitchFamily="49" charset="0"/>
              </a:rPr>
              <a:t>a</a:t>
            </a:r>
            <a:endParaRPr lang="en-US" sz="4400" dirty="0">
              <a:solidFill>
                <a:srgbClr val="B2CACD"/>
              </a:solidFill>
              <a:highlight>
                <a:srgbClr val="800080"/>
              </a:highlight>
              <a:latin typeface="Fira Code" panose="020B0509050000020004" pitchFamily="49" charset="0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E3A74BA-C448-4019-B8BA-02265092CA53}"/>
              </a:ext>
            </a:extLst>
          </p:cNvPr>
          <p:cNvSpPr/>
          <p:nvPr/>
        </p:nvSpPr>
        <p:spPr>
          <a:xfrm>
            <a:off x="8562719" y="2759864"/>
            <a:ext cx="2214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err="1">
                <a:solidFill>
                  <a:srgbClr val="E97749"/>
                </a:solidFill>
                <a:latin typeface="Fira Code" panose="020B0509050000020004" pitchFamily="49" charset="0"/>
              </a:rPr>
              <a:t>this</a:t>
            </a:r>
            <a:r>
              <a:rPr lang="en-US" sz="44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b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2" name="ส่วนโค้ง 11">
            <a:extLst>
              <a:ext uri="{FF2B5EF4-FFF2-40B4-BE49-F238E27FC236}">
                <a16:creationId xmlns:a16="http://schemas.microsoft.com/office/drawing/2014/main" id="{05CB9710-C3A9-402E-93F8-DCA6701F9A12}"/>
              </a:ext>
            </a:extLst>
          </p:cNvPr>
          <p:cNvSpPr/>
          <p:nvPr/>
        </p:nvSpPr>
        <p:spPr>
          <a:xfrm>
            <a:off x="4169234" y="2163812"/>
            <a:ext cx="789936" cy="1559489"/>
          </a:xfrm>
          <a:prstGeom prst="arc">
            <a:avLst>
              <a:gd name="adj1" fmla="val 16200000"/>
              <a:gd name="adj2" fmla="val 476830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9331167-68EC-4E16-83D4-132187D93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575"/>
          <a:stretch/>
        </p:blipFill>
        <p:spPr>
          <a:xfrm>
            <a:off x="5762703" y="548799"/>
            <a:ext cx="1249788" cy="1909825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A5CEF46D-1DB3-4D35-978C-DAB5C278684F}"/>
              </a:ext>
            </a:extLst>
          </p:cNvPr>
          <p:cNvSpPr txBox="1">
            <a:spLocks/>
          </p:cNvSpPr>
          <p:nvPr/>
        </p:nvSpPr>
        <p:spPr>
          <a:xfrm>
            <a:off x="1197868" y="404664"/>
            <a:ext cx="10360501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en-US"/>
              <a:t>Why Arrow??</a:t>
            </a:r>
            <a:endParaRPr lang="en-US" dirty="0"/>
          </a:p>
        </p:txBody>
      </p:sp>
      <p:cxnSp>
        <p:nvCxnSpPr>
          <p:cNvPr id="21" name="ตัวเชื่อมต่อ: หักมุม 20">
            <a:extLst>
              <a:ext uri="{FF2B5EF4-FFF2-40B4-BE49-F238E27FC236}">
                <a16:creationId xmlns:a16="http://schemas.microsoft.com/office/drawing/2014/main" id="{843B2371-9D17-41E7-832F-0AE290892F76}"/>
              </a:ext>
            </a:extLst>
          </p:cNvPr>
          <p:cNvCxnSpPr>
            <a:stCxn id="8" idx="3"/>
          </p:cNvCxnSpPr>
          <p:nvPr/>
        </p:nvCxnSpPr>
        <p:spPr>
          <a:xfrm flipV="1">
            <a:off x="4961888" y="3144585"/>
            <a:ext cx="556460" cy="140038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à¸à¸¥à¸à¸²à¸£à¸à¹à¸à¸«à¸²à¸£à¸¹à¸à¸ à¸²à¸à¸ªà¸³à¸«à¸£à¸±à¸ goodjob meme .gif">
            <a:extLst>
              <a:ext uri="{FF2B5EF4-FFF2-40B4-BE49-F238E27FC236}">
                <a16:creationId xmlns:a16="http://schemas.microsoft.com/office/drawing/2014/main" id="{040BC3D9-7B94-42B8-809B-0892425C08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388432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CD5D5CB-FF9F-492A-AA05-D71913E7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rest and spread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05BD62B2-8A37-48A4-85BC-F73741C969CE}"/>
              </a:ext>
            </a:extLst>
          </p:cNvPr>
          <p:cNvSpPr/>
          <p:nvPr/>
        </p:nvSpPr>
        <p:spPr>
          <a:xfrm>
            <a:off x="1413892" y="1761592"/>
            <a:ext cx="8640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9774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</a:t>
            </a:r>
            <a:r>
              <a:rPr lang="en-US" sz="3200" dirty="0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200" dirty="0" err="1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myArray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[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29BC474-2CCD-430E-846C-28B494290A4C}"/>
              </a:ext>
            </a:extLst>
          </p:cNvPr>
          <p:cNvSpPr/>
          <p:nvPr/>
        </p:nvSpPr>
        <p:spPr>
          <a:xfrm>
            <a:off x="1396527" y="2631300"/>
            <a:ext cx="10572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console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</a:t>
            </a:r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log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([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...</a:t>
            </a:r>
            <a:r>
              <a:rPr lang="en-US" sz="3200" i="1" dirty="0" err="1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myArray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...</a:t>
            </a:r>
            <a:r>
              <a:rPr lang="en-US" sz="3200" i="1" dirty="0" err="1">
                <a:solidFill>
                  <a:srgbClr val="E4B78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myArray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])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030B60C9-A347-4E05-8B0B-D0C5F03B86A4}"/>
              </a:ext>
            </a:extLst>
          </p:cNvPr>
          <p:cNvSpPr/>
          <p:nvPr/>
        </p:nvSpPr>
        <p:spPr>
          <a:xfrm>
            <a:off x="1396527" y="3501008"/>
            <a:ext cx="8802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7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 =&gt; [5, 4, 3, 2, 1, 5, 4, 3, 2, 1]</a:t>
            </a:r>
          </a:p>
        </p:txBody>
      </p:sp>
      <p:pic>
        <p:nvPicPr>
          <p:cNvPr id="6146" name="Picture 2" descr="à¸à¸¥à¸à¸²à¸£à¸à¹à¸à¸«à¸²à¸£à¸¹à¸à¸ à¸²à¸à¸ªà¸³à¸«à¸£à¸±à¸ too easy meme .gif">
            <a:extLst>
              <a:ext uri="{FF2B5EF4-FFF2-40B4-BE49-F238E27FC236}">
                <a16:creationId xmlns:a16="http://schemas.microsoft.com/office/drawing/2014/main" id="{00185784-713C-49F7-8894-E5E50C9D4D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24" y="4309161"/>
            <a:ext cx="5184576" cy="21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CD5D5CB-FF9F-492A-AA05-D71913E7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9" y="303305"/>
            <a:ext cx="10360501" cy="661888"/>
          </a:xfrm>
        </p:spPr>
        <p:txBody>
          <a:bodyPr>
            <a:normAutofit/>
          </a:bodyPr>
          <a:lstStyle/>
          <a:p>
            <a:r>
              <a:rPr lang="en-US" dirty="0"/>
              <a:t>rest and spread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14073FF5-D42E-40C2-88D8-F403769F36B6}"/>
              </a:ext>
            </a:extLst>
          </p:cNvPr>
          <p:cNvSpPr/>
          <p:nvPr/>
        </p:nvSpPr>
        <p:spPr>
          <a:xfrm>
            <a:off x="1261467" y="960471"/>
            <a:ext cx="38524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sz="3200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sz="3200" dirty="0" err="1">
                <a:solidFill>
                  <a:srgbClr val="E4B781"/>
                </a:solidFill>
                <a:latin typeface="Fira Code" panose="020B0509050000020004" pitchFamily="49" charset="0"/>
              </a:rPr>
              <a:t>myObj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	a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1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	b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	c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3</a:t>
            </a:r>
            <a:endParaRPr lang="en-US" sz="32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ADCB698C-F154-4ADC-841B-AF9ED624FE77}"/>
              </a:ext>
            </a:extLst>
          </p:cNvPr>
          <p:cNvSpPr/>
          <p:nvPr/>
        </p:nvSpPr>
        <p:spPr>
          <a:xfrm>
            <a:off x="1219907" y="3879794"/>
            <a:ext cx="8084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</a:rPr>
              <a:t>console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3200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({</a:t>
            </a:r>
            <a:r>
              <a:rPr lang="en-US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en-US" sz="3200" dirty="0">
                <a:solidFill>
                  <a:srgbClr val="49E9A6"/>
                </a:solidFill>
                <a:latin typeface="Fira Code" panose="020B0509050000020004" pitchFamily="49" charset="0"/>
              </a:rPr>
              <a:t>z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en-US" sz="3200" dirty="0">
                <a:solidFill>
                  <a:srgbClr val="7060EB"/>
                </a:solidFill>
                <a:latin typeface="Fira Code" panose="020B0509050000020004" pitchFamily="49" charset="0"/>
              </a:rPr>
              <a:t>99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 ...</a:t>
            </a:r>
            <a:r>
              <a:rPr lang="en-US" sz="32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myObj</a:t>
            </a:r>
            <a:r>
              <a:rPr lang="en-US" sz="3200" dirty="0">
                <a:solidFill>
                  <a:srgbClr val="B2CACD"/>
                </a:solidFill>
                <a:latin typeface="Fira Code" panose="020B0509050000020004" pitchFamily="49" charset="0"/>
              </a:rPr>
              <a:t> })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1A9F6EEA-3D8C-4422-820F-97DDCDA0C06C}"/>
              </a:ext>
            </a:extLst>
          </p:cNvPr>
          <p:cNvSpPr/>
          <p:nvPr/>
        </p:nvSpPr>
        <p:spPr>
          <a:xfrm>
            <a:off x="1261467" y="4941168"/>
            <a:ext cx="981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&gt;&gt;_ output =&gt; {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z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99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pt-BR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a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1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pt-BR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b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pt-BR" sz="3200" dirty="0">
                <a:solidFill>
                  <a:srgbClr val="CC9900"/>
                </a:solidFill>
                <a:latin typeface="Fira Code" panose="020B0509050000020004" pitchFamily="49" charset="0"/>
              </a:rPr>
              <a:t> </a:t>
            </a:r>
            <a:r>
              <a:rPr lang="pt-BR" sz="3200" dirty="0">
                <a:solidFill>
                  <a:srgbClr val="49E9A6"/>
                </a:solidFill>
                <a:latin typeface="Fira Code" panose="020B0509050000020004" pitchFamily="49" charset="0"/>
              </a:rPr>
              <a:t>c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pt-BR" sz="3200" dirty="0">
                <a:solidFill>
                  <a:srgbClr val="7060EB"/>
                </a:solidFill>
                <a:latin typeface="Fira Code" panose="020B0509050000020004" pitchFamily="49" charset="0"/>
              </a:rPr>
              <a:t>3</a:t>
            </a:r>
            <a:r>
              <a:rPr lang="pt-BR" sz="32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pic>
        <p:nvPicPr>
          <p:cNvPr id="7170" name="Picture 2" descr="à¸à¸¥à¸à¸²à¸£à¸à¹à¸à¸«à¸²à¸£à¸¹à¸à¸ à¸²à¸à¸ªà¸³à¸«à¸£à¸±à¸ too easy meme .gif">
            <a:extLst>
              <a:ext uri="{FF2B5EF4-FFF2-40B4-BE49-F238E27FC236}">
                <a16:creationId xmlns:a16="http://schemas.microsoft.com/office/drawing/2014/main" id="{9B2E1663-D6E2-4F1B-80E1-D52A92260B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2" y="874455"/>
            <a:ext cx="6137045" cy="25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16A26F3-C63A-4795-B10C-B5A4D14A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destructuring</a:t>
            </a:r>
            <a:r>
              <a:rPr lang="en-US" dirty="0"/>
              <a:t> 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2BAA603F-3DBC-4EDE-9C53-B02BDF9CDEE7}"/>
              </a:ext>
            </a:extLst>
          </p:cNvPr>
          <p:cNvSpPr/>
          <p:nvPr/>
        </p:nvSpPr>
        <p:spPr>
          <a:xfrm>
            <a:off x="1557908" y="1859340"/>
            <a:ext cx="60928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user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	id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0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	</a:t>
            </a:r>
            <a:r>
              <a:rPr lang="en-US" dirty="0" err="1">
                <a:solidFill>
                  <a:srgbClr val="49E9A6"/>
                </a:solidFill>
                <a:latin typeface="Fira Code" panose="020B0509050000020004" pitchFamily="49" charset="0"/>
              </a:rPr>
              <a:t>firstName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: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"Bob"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261E9C77-8B44-42C9-90C5-2A0CCB6D6FA2}"/>
              </a:ext>
            </a:extLst>
          </p:cNvPr>
          <p:cNvSpPr/>
          <p:nvPr/>
        </p:nvSpPr>
        <p:spPr>
          <a:xfrm>
            <a:off x="1557908" y="3789740"/>
            <a:ext cx="81369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id</a:t>
            </a:r>
            <a:r>
              <a:rPr lang="en-US" sz="4400" dirty="0">
                <a:solidFill>
                  <a:srgbClr val="B2CACD"/>
                </a:solidFill>
                <a:latin typeface="Fira Code" panose="020B0509050000020004" pitchFamily="49" charset="0"/>
              </a:rPr>
              <a:t> }</a:t>
            </a:r>
            <a:r>
              <a:rPr lang="en-US" sz="44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user </a:t>
            </a:r>
          </a:p>
          <a:p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=== </a:t>
            </a:r>
          </a:p>
          <a:p>
            <a:r>
              <a:rPr lang="en-US" sz="4400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id</a:t>
            </a:r>
            <a:r>
              <a:rPr lang="en-US" sz="44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4400" dirty="0">
                <a:solidFill>
                  <a:srgbClr val="E4B781"/>
                </a:solidFill>
                <a:latin typeface="Fira Code" panose="020B0509050000020004" pitchFamily="49" charset="0"/>
              </a:rPr>
              <a:t> user</a:t>
            </a:r>
            <a:r>
              <a:rPr lang="en-US" sz="4400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4400" i="1" dirty="0">
                <a:solidFill>
                  <a:srgbClr val="E4B781"/>
                </a:solidFill>
                <a:latin typeface="Fira Code" panose="020B0509050000020004" pitchFamily="49" charset="0"/>
              </a:rPr>
              <a:t>id</a:t>
            </a:r>
            <a:endParaRPr lang="en-US" sz="44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6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A2F9B6-F61D-49B6-81DC-BDF8A235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Functional programming?? 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E513B40-E72E-4A83-9235-A6126CBB8379}"/>
              </a:ext>
            </a:extLst>
          </p:cNvPr>
          <p:cNvSpPr txBox="1"/>
          <p:nvPr/>
        </p:nvSpPr>
        <p:spPr>
          <a:xfrm>
            <a:off x="1341884" y="1916832"/>
            <a:ext cx="95050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9ACE9"/>
                </a:solidFill>
                <a:latin typeface="Fira Code" panose="020B0509050000020004" pitchFamily="49" charset="0"/>
              </a:rPr>
              <a:t>Map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same length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b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Filter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less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b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Reduce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something</a:t>
            </a:r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</a:p>
          <a:p>
            <a: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  <a:t>		    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more or less or whatever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br>
              <a:rPr lang="en-US" sz="2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800" dirty="0">
                <a:solidFill>
                  <a:srgbClr val="16A3B6"/>
                </a:solidFill>
                <a:latin typeface="Fira Code" panose="020B0509050000020004" pitchFamily="49" charset="0"/>
              </a:rPr>
              <a:t>Find</a:t>
            </a:r>
            <a:r>
              <a:rPr lang="en-US" sz="2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one value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1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Lab://003</a:t>
            </a:r>
          </a:p>
        </p:txBody>
      </p:sp>
    </p:spTree>
    <p:extLst>
      <p:ext uri="{BB962C8B-B14F-4D97-AF65-F5344CB8AC3E}">
        <p14:creationId xmlns:p14="http://schemas.microsoft.com/office/powerpoint/2010/main" val="1057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8DD8D4-DBE1-46A9-B2D3-F488C238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highlight>
                  <a:srgbClr val="F5DA55"/>
                </a:highlight>
              </a:rPr>
              <a:t>ES6 Advance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B4942E2-CD29-4057-BE73-3A2949F5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141" y="2492896"/>
            <a:ext cx="7246541" cy="22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à¸à¸¥à¸à¸²à¸£à¸à¹à¸à¸«à¸²à¸£à¸¹à¸à¸ à¸²à¸à¸ªà¸³à¸«à¸£à¸±à¸ node Js logo">
            <a:extLst>
              <a:ext uri="{FF2B5EF4-FFF2-40B4-BE49-F238E27FC236}">
                <a16:creationId xmlns:a16="http://schemas.microsoft.com/office/drawing/2014/main" id="{A8B98BAF-0B11-4B48-8A1B-08D18716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620687"/>
            <a:ext cx="8496944" cy="520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6B35F12-7BED-4FFA-8213-FBA035EFFF0A}"/>
              </a:ext>
            </a:extLst>
          </p:cNvPr>
          <p:cNvSpPr/>
          <p:nvPr/>
        </p:nvSpPr>
        <p:spPr>
          <a:xfrm>
            <a:off x="1197868" y="2543097"/>
            <a:ext cx="105131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'https://jsonplaceholder.typicode.com/users'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fetch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then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response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	return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response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})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then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JSON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stringify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));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})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catch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message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})</a:t>
            </a:r>
            <a:endParaRPr lang="en-US" b="0" dirty="0">
              <a:solidFill>
                <a:srgbClr val="B2CACD"/>
              </a:solidFill>
              <a:effectLst/>
              <a:latin typeface="Fira Code" panose="020B0509050000020004" pitchFamily="49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0590A6E-2C1B-465A-ABBC-FC7C9784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82" y="354135"/>
            <a:ext cx="3028104" cy="1675551"/>
          </a:xfrm>
          <a:prstGeom prst="rect">
            <a:avLst/>
          </a:prstGeom>
        </p:spPr>
      </p:pic>
      <p:sp>
        <p:nvSpPr>
          <p:cNvPr id="4" name="สัญลักษณ์ &quot;ไม่อนุญาต&quot; 3">
            <a:extLst>
              <a:ext uri="{FF2B5EF4-FFF2-40B4-BE49-F238E27FC236}">
                <a16:creationId xmlns:a16="http://schemas.microsoft.com/office/drawing/2014/main" id="{DF353923-4149-4985-B1E4-5938BA850125}"/>
              </a:ext>
            </a:extLst>
          </p:cNvPr>
          <p:cNvSpPr/>
          <p:nvPr/>
        </p:nvSpPr>
        <p:spPr>
          <a:xfrm>
            <a:off x="1557908" y="159919"/>
            <a:ext cx="2160240" cy="2182671"/>
          </a:xfrm>
          <a:prstGeom prst="noSmoking">
            <a:avLst/>
          </a:prstGeom>
          <a:solidFill>
            <a:srgbClr val="CB383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030" name="Picture 6" descr="icompile.eladkarako.com_callback_hell.gif">
            <a:extLst>
              <a:ext uri="{FF2B5EF4-FFF2-40B4-BE49-F238E27FC236}">
                <a16:creationId xmlns:a16="http://schemas.microsoft.com/office/drawing/2014/main" id="{151B7E7B-FFDD-4FB2-9BC8-797CE52836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72" y="224580"/>
            <a:ext cx="2912264" cy="21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081AB14-2A2B-47B4-8540-9786F4F2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157" y="354136"/>
            <a:ext cx="4021322" cy="1675551"/>
          </a:xfrm>
          <a:prstGeom prst="rect">
            <a:avLst/>
          </a:prstGeom>
        </p:spPr>
      </p:pic>
      <p:sp>
        <p:nvSpPr>
          <p:cNvPr id="8" name="เครื่องหมายคูณ 7">
            <a:extLst>
              <a:ext uri="{FF2B5EF4-FFF2-40B4-BE49-F238E27FC236}">
                <a16:creationId xmlns:a16="http://schemas.microsoft.com/office/drawing/2014/main" id="{8B3E1847-D324-4B97-9AF3-A9FB97F67C5C}"/>
              </a:ext>
            </a:extLst>
          </p:cNvPr>
          <p:cNvSpPr/>
          <p:nvPr/>
        </p:nvSpPr>
        <p:spPr>
          <a:xfrm>
            <a:off x="8691421" y="-384917"/>
            <a:ext cx="3178761" cy="3337004"/>
          </a:xfrm>
          <a:prstGeom prst="mathMultiply">
            <a:avLst/>
          </a:prstGeom>
          <a:solidFill>
            <a:srgbClr val="CB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443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23EC13C-4C9D-4E60-A4B4-EC0DCFF8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Callback VS Promise</a:t>
            </a:r>
          </a:p>
        </p:txBody>
      </p: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8BBADBD7-3690-4B9F-8C2C-5EAD3FF651B1}"/>
              </a:ext>
            </a:extLst>
          </p:cNvPr>
          <p:cNvCxnSpPr/>
          <p:nvPr/>
        </p:nvCxnSpPr>
        <p:spPr>
          <a:xfrm>
            <a:off x="6399133" y="1772816"/>
            <a:ext cx="0" cy="43924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3DDD38D5-A1FA-4E60-99F8-DF93B7001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92" y="2636912"/>
            <a:ext cx="4943376" cy="2488057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FA26E50D-8A6F-43AD-AC62-B933DD10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99" y="2033580"/>
            <a:ext cx="5026151" cy="36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2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349E44A-5703-4801-8637-A228DD57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188640"/>
            <a:ext cx="10360501" cy="661888"/>
          </a:xfrm>
        </p:spPr>
        <p:txBody>
          <a:bodyPr/>
          <a:lstStyle/>
          <a:p>
            <a:pPr algn="ctr"/>
            <a:r>
              <a:rPr lang="en-US" dirty="0"/>
              <a:t>Async Await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3CB088A-77D8-4D8A-BD22-5D09BD76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81" y="437446"/>
            <a:ext cx="1700808" cy="170080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9D9D38D-3B98-4DF0-A75C-3E721CF5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90" y="1047135"/>
            <a:ext cx="2672072" cy="1776928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5DE47C7-0202-417B-8D0C-34D40852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663" y="319232"/>
            <a:ext cx="2265842" cy="1700808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EC5BF06-164A-4CD6-8D51-1FEBA7B45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916" y="2734729"/>
            <a:ext cx="2652327" cy="1989245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A5C5F67-94C2-4A37-BDC6-5039C7915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660" y="3389025"/>
            <a:ext cx="2669897" cy="2669897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31F25C2-B2CE-4B59-8E8B-92BF8A16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936" y="5079503"/>
            <a:ext cx="1415438" cy="1415438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B267D2-0CA2-4FB6-BDE7-166BB047B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1373" y="5125109"/>
            <a:ext cx="1780087" cy="1369832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4ED2292-0879-40B0-834C-407E4AE0B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676" y="3139797"/>
            <a:ext cx="345541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E8050EC2-BC9C-4769-A46F-6128B752B4A3}"/>
              </a:ext>
            </a:extLst>
          </p:cNvPr>
          <p:cNvSpPr txBox="1">
            <a:spLocks/>
          </p:cNvSpPr>
          <p:nvPr/>
        </p:nvSpPr>
        <p:spPr>
          <a:xfrm>
            <a:off x="1269874" y="476672"/>
            <a:ext cx="10360501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pPr algn="ctr"/>
            <a:r>
              <a:rPr lang="en-US" dirty="0"/>
              <a:t>Async Await (</a:t>
            </a:r>
            <a:r>
              <a:rPr lang="en-US" dirty="0">
                <a:solidFill>
                  <a:srgbClr val="CB3837"/>
                </a:solidFill>
              </a:rPr>
              <a:t>Seriously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264C2A5-FC2E-4D12-83F8-5D8542FDD4A3}"/>
              </a:ext>
            </a:extLst>
          </p:cNvPr>
          <p:cNvSpPr txBox="1"/>
          <p:nvPr/>
        </p:nvSpPr>
        <p:spPr>
          <a:xfrm>
            <a:off x="1485901" y="1844824"/>
            <a:ext cx="100811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async function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return</a:t>
            </a:r>
            <a:r>
              <a:rPr lang="en-US" sz="2800" dirty="0">
                <a:solidFill>
                  <a:srgbClr val="49ACE9"/>
                </a:solidFill>
                <a:latin typeface="Fira Code" panose="020B0509050000020004" pitchFamily="49" charset="0"/>
              </a:rPr>
              <a:t> Promise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9ACE9"/>
              </a:solidFill>
              <a:latin typeface="Fira Code" panose="020B05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await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can be written only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in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async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4B781"/>
              </a:solidFill>
              <a:latin typeface="Fira Code" panose="020B05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await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keyword placed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in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front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of</a:t>
            </a:r>
            <a:r>
              <a:rPr lang="en-US" sz="2800" dirty="0">
                <a:solidFill>
                  <a:srgbClr val="49ACE9"/>
                </a:solidFill>
                <a:latin typeface="Fira Code" panose="020B0509050000020004" pitchFamily="49" charset="0"/>
              </a:rPr>
              <a:t> Promise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async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await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are best fit</a:t>
            </a:r>
            <a:r>
              <a:rPr lang="en-US" sz="2800" b="1" dirty="0">
                <a:solidFill>
                  <a:srgbClr val="DF769B"/>
                </a:solidFill>
                <a:latin typeface="Fira Code" panose="020B0509050000020004" pitchFamily="49" charset="0"/>
              </a:rPr>
              <a:t> with try catch finally</a:t>
            </a:r>
            <a:r>
              <a:rPr lang="en-US" sz="2800" dirty="0">
                <a:solidFill>
                  <a:srgbClr val="E4B781"/>
                </a:solidFill>
                <a:latin typeface="Fira Code" panose="020B0509050000020004" pitchFamily="49" charset="0"/>
              </a:rPr>
              <a:t> pattern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94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D353063-B5D1-47E7-A872-F1DDD0ACD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7" y="404664"/>
            <a:ext cx="10360501" cy="733896"/>
          </a:xfrm>
        </p:spPr>
        <p:txBody>
          <a:bodyPr/>
          <a:lstStyle/>
          <a:p>
            <a:r>
              <a:rPr lang="en-US" dirty="0"/>
              <a:t>2. Async Await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80A920A3-D03D-4BC9-B73E-01DF3E3F9265}"/>
              </a:ext>
            </a:extLst>
          </p:cNvPr>
          <p:cNvSpPr/>
          <p:nvPr/>
        </p:nvSpPr>
        <p:spPr>
          <a:xfrm>
            <a:off x="977517" y="1844824"/>
            <a:ext cx="10801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'https://jsonplaceholder.typicode.com/users'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async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fetchData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	try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   		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response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 await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fetch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url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E97749"/>
                </a:solidFill>
                <a:latin typeface="Fira Code" panose="020B0509050000020004" pitchFamily="49" charset="0"/>
              </a:rPr>
              <a:t>		const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= await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response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()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JSON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stringify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myJson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 null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catch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 {</a:t>
            </a:r>
          </a:p>
          <a:p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		console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error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message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	}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115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BDAAB5-B894-40DA-851C-11821241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Promise to Async await</a:t>
            </a: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1F8E2F9-1B0F-4A3E-A6BD-0DC8BC57ECBB}"/>
              </a:ext>
            </a:extLst>
          </p:cNvPr>
          <p:cNvCxnSpPr/>
          <p:nvPr/>
        </p:nvCxnSpPr>
        <p:spPr>
          <a:xfrm>
            <a:off x="6399133" y="1772816"/>
            <a:ext cx="0" cy="43924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24E3B08-6B5D-46DC-AE1A-AAC93A266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1" y="2121700"/>
            <a:ext cx="5026151" cy="36947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BF4FB669-E07F-448F-973B-F8505F032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69" y="2472494"/>
            <a:ext cx="5227442" cy="29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9619FC0-7754-4C5E-BA8D-A2E3B887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60648"/>
            <a:ext cx="10360501" cy="805904"/>
          </a:xfrm>
        </p:spPr>
        <p:txBody>
          <a:bodyPr/>
          <a:lstStyle/>
          <a:p>
            <a:r>
              <a:rPr lang="en-US" dirty="0"/>
              <a:t>4. Class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178E24D-ABF4-4FD6-B276-DE6E21F1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286545"/>
            <a:ext cx="6120680" cy="62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Lab://004</a:t>
            </a:r>
          </a:p>
        </p:txBody>
      </p:sp>
    </p:spTree>
    <p:extLst>
      <p:ext uri="{BB962C8B-B14F-4D97-AF65-F5344CB8AC3E}">
        <p14:creationId xmlns:p14="http://schemas.microsoft.com/office/powerpoint/2010/main" val="4240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6B0BD00-E070-435C-AC25-19EAFB86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964" y="2492896"/>
            <a:ext cx="8928992" cy="1597992"/>
          </a:xfrm>
        </p:spPr>
        <p:txBody>
          <a:bodyPr>
            <a:noAutofit/>
          </a:bodyPr>
          <a:lstStyle/>
          <a:p>
            <a:pPr algn="ctr"/>
            <a:r>
              <a:rPr lang="en-US" sz="9600" strike="sngStrike" dirty="0">
                <a:highlight>
                  <a:srgbClr val="800080"/>
                </a:highlight>
              </a:rPr>
              <a:t>Day one End</a:t>
            </a:r>
          </a:p>
        </p:txBody>
      </p:sp>
    </p:spTree>
    <p:extLst>
      <p:ext uri="{BB962C8B-B14F-4D97-AF65-F5344CB8AC3E}">
        <p14:creationId xmlns:p14="http://schemas.microsoft.com/office/powerpoint/2010/main" val="19126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F0B191A0-3B66-4730-BB65-9BC2F8FD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7213">
            <a:off x="3541437" y="804018"/>
            <a:ext cx="4932326" cy="49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4F6F686D-CE5F-46F5-8AD7-4A4CB2B10647}"/>
              </a:ext>
            </a:extLst>
          </p:cNvPr>
          <p:cNvSpPr/>
          <p:nvPr/>
        </p:nvSpPr>
        <p:spPr>
          <a:xfrm rot="19652616">
            <a:off x="1323813" y="1186880"/>
            <a:ext cx="28584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>
                <a:solidFill>
                  <a:srgbClr val="F8D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Transpilers</a:t>
            </a:r>
            <a:endParaRPr lang="en-US" sz="4400" b="1" dirty="0">
              <a:solidFill>
                <a:srgbClr val="F8DB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7D35CA19-17BB-42B0-BEFE-2B52E2471511}"/>
              </a:ext>
            </a:extLst>
          </p:cNvPr>
          <p:cNvSpPr/>
          <p:nvPr/>
        </p:nvSpPr>
        <p:spPr>
          <a:xfrm rot="19594609">
            <a:off x="8189221" y="4563182"/>
            <a:ext cx="19960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>
                <a:solidFill>
                  <a:srgbClr val="F8D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Polyfill</a:t>
            </a:r>
            <a:endParaRPr lang="en-US" sz="4400" b="1" dirty="0">
              <a:solidFill>
                <a:srgbClr val="F8DB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cxnSp>
        <p:nvCxnSpPr>
          <p:cNvPr id="5" name="ตัวเชื่อมต่อ: หักมุม 4">
            <a:extLst>
              <a:ext uri="{FF2B5EF4-FFF2-40B4-BE49-F238E27FC236}">
                <a16:creationId xmlns:a16="http://schemas.microsoft.com/office/drawing/2014/main" id="{7CE7A1ED-84C8-4B44-8A76-95CB7F75BD48}"/>
              </a:ext>
            </a:extLst>
          </p:cNvPr>
          <p:cNvCxnSpPr>
            <a:stCxn id="2" idx="3"/>
            <a:endCxn id="6" idx="3"/>
          </p:cNvCxnSpPr>
          <p:nvPr/>
        </p:nvCxnSpPr>
        <p:spPr>
          <a:xfrm>
            <a:off x="3959041" y="804590"/>
            <a:ext cx="4183318" cy="1230778"/>
          </a:xfrm>
          <a:prstGeom prst="bentConnector3">
            <a:avLst>
              <a:gd name="adj1" fmla="val 11338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: หักมุม 7">
            <a:extLst>
              <a:ext uri="{FF2B5EF4-FFF2-40B4-BE49-F238E27FC236}">
                <a16:creationId xmlns:a16="http://schemas.microsoft.com/office/drawing/2014/main" id="{C87468FE-93EE-4E9D-9EFD-4F6BBC1CFD7F}"/>
              </a:ext>
            </a:extLst>
          </p:cNvPr>
          <p:cNvCxnSpPr>
            <a:stCxn id="3" idx="1"/>
            <a:endCxn id="6" idx="1"/>
          </p:cNvCxnSpPr>
          <p:nvPr/>
        </p:nvCxnSpPr>
        <p:spPr>
          <a:xfrm rot="10800000">
            <a:off x="3872842" y="4504994"/>
            <a:ext cx="4481429" cy="992642"/>
          </a:xfrm>
          <a:prstGeom prst="bentConnector3">
            <a:avLst>
              <a:gd name="adj1" fmla="val 11249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2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E065666-30B1-4AD1-9ABE-8987D18AC228}"/>
              </a:ext>
            </a:extLst>
          </p:cNvPr>
          <p:cNvSpPr txBox="1"/>
          <p:nvPr/>
        </p:nvSpPr>
        <p:spPr>
          <a:xfrm>
            <a:off x="477788" y="1196752"/>
            <a:ext cx="114492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C732"/>
                </a:solidFill>
              </a:rPr>
              <a:t>JavaScript</a:t>
            </a:r>
          </a:p>
          <a:p>
            <a:pPr algn="ctr"/>
            <a:r>
              <a:rPr lang="en-US" sz="8000" b="1" dirty="0">
                <a:solidFill>
                  <a:srgbClr val="92D050"/>
                </a:solidFill>
              </a:rPr>
              <a:t>Runtime</a:t>
            </a:r>
          </a:p>
          <a:p>
            <a:pPr algn="ctr"/>
            <a:r>
              <a:rPr lang="en-US" sz="8000" b="1" dirty="0">
                <a:solidFill>
                  <a:srgbClr val="92D050"/>
                </a:solidFill>
              </a:rPr>
              <a:t>Outside Web Browser</a:t>
            </a:r>
          </a:p>
        </p:txBody>
      </p:sp>
    </p:spTree>
    <p:extLst>
      <p:ext uri="{BB962C8B-B14F-4D97-AF65-F5344CB8AC3E}">
        <p14:creationId xmlns:p14="http://schemas.microsoft.com/office/powerpoint/2010/main" val="19620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9A42EB3-FC0A-4F55-AF07-D6D9F193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8DB4E"/>
                </a:solidFill>
              </a:rPr>
              <a:t>Transpilers</a:t>
            </a:r>
            <a:endParaRPr lang="en-US" dirty="0">
              <a:solidFill>
                <a:srgbClr val="F8DB4E"/>
              </a:solidFill>
            </a:endParaRPr>
          </a:p>
        </p:txBody>
      </p:sp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6F1B110-8B47-4BC3-BCCD-5F0ADDFC8FED}"/>
              </a:ext>
            </a:extLst>
          </p:cNvPr>
          <p:cNvSpPr txBox="1">
            <a:spLocks/>
          </p:cNvSpPr>
          <p:nvPr/>
        </p:nvSpPr>
        <p:spPr>
          <a:xfrm>
            <a:off x="1261068" y="2996952"/>
            <a:ext cx="10276129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en-US" dirty="0" err="1">
                <a:solidFill>
                  <a:srgbClr val="F8DB4E"/>
                </a:solidFill>
              </a:rPr>
              <a:t>Polyfill</a:t>
            </a:r>
            <a:endParaRPr lang="en-US" dirty="0">
              <a:solidFill>
                <a:srgbClr val="F8DB4E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7A93F96-EE3C-4C8C-AF11-EA962448AEF5}"/>
              </a:ext>
            </a:extLst>
          </p:cNvPr>
          <p:cNvSpPr txBox="1"/>
          <p:nvPr/>
        </p:nvSpPr>
        <p:spPr>
          <a:xfrm>
            <a:off x="1341884" y="2204864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 ES6+ Syntax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7769B8C-C9E2-4172-9F9F-4D2DF0F81360}"/>
              </a:ext>
            </a:extLst>
          </p:cNvPr>
          <p:cNvSpPr txBox="1"/>
          <p:nvPr/>
        </p:nvSpPr>
        <p:spPr>
          <a:xfrm>
            <a:off x="8902724" y="2204864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Old ES5 Syntax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42A5B68-7048-404D-AA5B-20D4A94A3C93}"/>
              </a:ext>
            </a:extLst>
          </p:cNvPr>
          <p:cNvSpPr txBox="1"/>
          <p:nvPr/>
        </p:nvSpPr>
        <p:spPr>
          <a:xfrm>
            <a:off x="1261068" y="4725144"/>
            <a:ext cx="993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Fill-up a Prototype of any Objects with versatile </a:t>
            </a:r>
            <a:r>
              <a:rPr lang="en-US" sz="28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endParaRPr lang="en-US" sz="28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4173D502-E3D1-44B3-8D6E-E878FD2E7213}"/>
              </a:ext>
            </a:extLst>
          </p:cNvPr>
          <p:cNvSpPr/>
          <p:nvPr/>
        </p:nvSpPr>
        <p:spPr>
          <a:xfrm>
            <a:off x="4763145" y="2204864"/>
            <a:ext cx="3168352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231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9F5D888-2C37-4C84-8853-F9DA276E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58988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Installation with </a:t>
            </a:r>
            <a:r>
              <a:rPr lang="en-US" dirty="0" err="1"/>
              <a:t>npm</a:t>
            </a:r>
            <a:r>
              <a:rPr lang="en-US" dirty="0"/>
              <a:t> (</a:t>
            </a:r>
            <a:r>
              <a:rPr lang="en-US" dirty="0" err="1"/>
              <a:t>mutiple</a:t>
            </a:r>
            <a:r>
              <a:rPr lang="en-US" dirty="0"/>
              <a:t> dependency)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67CDEB0-0A58-4E9B-870A-08CFB6ADC45E}"/>
              </a:ext>
            </a:extLst>
          </p:cNvPr>
          <p:cNvSpPr txBox="1"/>
          <p:nvPr/>
        </p:nvSpPr>
        <p:spPr>
          <a:xfrm>
            <a:off x="1770060" y="3931066"/>
            <a:ext cx="830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npm</a:t>
            </a:r>
            <a:r>
              <a:rPr lang="en-US" sz="2800" dirty="0"/>
              <a:t> install [dependencies with white space]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FBE0A42-0691-4691-A8CE-F3277A670723}"/>
              </a:ext>
            </a:extLst>
          </p:cNvPr>
          <p:cNvSpPr txBox="1"/>
          <p:nvPr/>
        </p:nvSpPr>
        <p:spPr>
          <a:xfrm>
            <a:off x="1761773" y="4954437"/>
            <a:ext cx="8964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5DA5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install @babel/cli @babel/core @babel/preset-env --save-dev</a:t>
            </a:r>
          </a:p>
          <a:p>
            <a:endParaRPr lang="en-US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1800" dirty="0" err="1">
                <a:solidFill>
                  <a:srgbClr val="FFC73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npm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install @babel/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polyfill</a:t>
            </a:r>
            <a:endParaRPr lang="en-US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6EDF4EC-F911-4853-A840-E221DC3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63" y="850528"/>
            <a:ext cx="2833681" cy="2833681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D17CE956-DA95-43AC-BDFE-C4D146F283D6}"/>
              </a:ext>
            </a:extLst>
          </p:cNvPr>
          <p:cNvSpPr/>
          <p:nvPr/>
        </p:nvSpPr>
        <p:spPr>
          <a:xfrm>
            <a:off x="6861821" y="980233"/>
            <a:ext cx="53270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</a:t>
            </a:r>
            <a:r>
              <a:rPr lang="en-US" sz="2000" dirty="0" err="1">
                <a:solidFill>
                  <a:srgbClr val="E4B781"/>
                </a:solidFill>
                <a:latin typeface="Fira Code" panose="020B0509050000020004" pitchFamily="49" charset="0"/>
              </a:rPr>
              <a:t>devDependencies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{</a:t>
            </a: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@babel/cli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"^7.1.5"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@babel/core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"^7.1.6"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@babel/preset-env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"^7.1.6"</a:t>
            </a:r>
            <a:endParaRPr lang="en-US" sz="20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},</a:t>
            </a: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dependencies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{</a:t>
            </a: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@babel/</a:t>
            </a:r>
            <a:r>
              <a:rPr lang="en-US" sz="2000" dirty="0" err="1">
                <a:solidFill>
                  <a:srgbClr val="E4B781"/>
                </a:solidFill>
                <a:latin typeface="Fira Code" panose="020B0509050000020004" pitchFamily="49" charset="0"/>
              </a:rPr>
              <a:t>polyfill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sz="2000" dirty="0">
                <a:solidFill>
                  <a:srgbClr val="49E9A6"/>
                </a:solidFill>
                <a:latin typeface="Fira Code" panose="020B0509050000020004" pitchFamily="49" charset="0"/>
              </a:rPr>
              <a:t>"^7.0.0"</a:t>
            </a:r>
            <a:endParaRPr lang="en-US" sz="20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042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3EB656E-23CD-459D-A796-40EBC748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461229"/>
            <a:ext cx="10360501" cy="661888"/>
          </a:xfrm>
        </p:spPr>
        <p:txBody>
          <a:bodyPr/>
          <a:lstStyle/>
          <a:p>
            <a:pPr algn="ctr"/>
            <a:r>
              <a:rPr lang="en-US" dirty="0"/>
              <a:t>Configurations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656F5D0-E87A-4917-A4B7-3830FC9D9BB7}"/>
              </a:ext>
            </a:extLst>
          </p:cNvPr>
          <p:cNvSpPr/>
          <p:nvPr/>
        </p:nvSpPr>
        <p:spPr>
          <a:xfrm>
            <a:off x="1845940" y="2295759"/>
            <a:ext cx="1526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8DB4E"/>
                </a:solidFill>
              </a:rPr>
              <a:t>.</a:t>
            </a:r>
            <a:r>
              <a:rPr lang="en-US" sz="3200" dirty="0" err="1">
                <a:solidFill>
                  <a:srgbClr val="F8DB4E"/>
                </a:solidFill>
              </a:rPr>
              <a:t>babelrc</a:t>
            </a:r>
            <a:endParaRPr lang="en-US" sz="3200" dirty="0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4276BA7-304C-4376-885E-33F07698825A}"/>
              </a:ext>
            </a:extLst>
          </p:cNvPr>
          <p:cNvSpPr/>
          <p:nvPr/>
        </p:nvSpPr>
        <p:spPr>
          <a:xfrm>
            <a:off x="6166420" y="5271591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"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browserslist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"IE 11"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3B7073C-1AD5-48CD-8165-E86CAC037A18}"/>
              </a:ext>
            </a:extLst>
          </p:cNvPr>
          <p:cNvSpPr/>
          <p:nvPr/>
        </p:nvSpPr>
        <p:spPr>
          <a:xfrm>
            <a:off x="5476327" y="1611869"/>
            <a:ext cx="6092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{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presets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": [</a:t>
            </a:r>
          </a:p>
          <a:p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            "@babel/preset-env"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       ],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   "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sourceMaps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":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"inline"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0124A27-B4FB-4446-9A7C-D5E91EE48D4C}"/>
              </a:ext>
            </a:extLst>
          </p:cNvPr>
          <p:cNvSpPr/>
          <p:nvPr/>
        </p:nvSpPr>
        <p:spPr>
          <a:xfrm>
            <a:off x="1557908" y="5184759"/>
            <a:ext cx="23367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B050"/>
                </a:solidFill>
              </a:rPr>
              <a:t>package.json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C302B3A1-DF42-4FB0-B442-8F5FC58CA2A7}"/>
              </a:ext>
            </a:extLst>
          </p:cNvPr>
          <p:cNvCxnSpPr/>
          <p:nvPr/>
        </p:nvCxnSpPr>
        <p:spPr>
          <a:xfrm>
            <a:off x="1557908" y="4437112"/>
            <a:ext cx="94330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1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4F087A-07B7-4BA4-83FF-EAA44544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44624"/>
            <a:ext cx="10360501" cy="742316"/>
          </a:xfrm>
        </p:spPr>
        <p:txBody>
          <a:bodyPr/>
          <a:lstStyle/>
          <a:p>
            <a:pPr algn="ctr"/>
            <a:r>
              <a:rPr lang="en-US" dirty="0"/>
              <a:t>Workflow with Babel </a:t>
            </a:r>
            <a:r>
              <a:rPr lang="en-US" dirty="0" err="1"/>
              <a:t>transpilers</a:t>
            </a:r>
            <a:r>
              <a:rPr lang="en-US" dirty="0"/>
              <a:t> and node JS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02FDBA7C-1EB2-4CB9-9085-B024BB26D0BC}"/>
              </a:ext>
            </a:extLst>
          </p:cNvPr>
          <p:cNvSpPr txBox="1"/>
          <p:nvPr/>
        </p:nvSpPr>
        <p:spPr>
          <a:xfrm>
            <a:off x="2061965" y="953433"/>
            <a:ext cx="1843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Dev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C3347E6-325F-4957-870E-C6FBEB6F2C9D}"/>
              </a:ext>
            </a:extLst>
          </p:cNvPr>
          <p:cNvSpPr txBox="1"/>
          <p:nvPr/>
        </p:nvSpPr>
        <p:spPr>
          <a:xfrm>
            <a:off x="2061964" y="3257689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Build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88C149E-D5CB-4F99-88AF-461962458C28}"/>
              </a:ext>
            </a:extLst>
          </p:cNvPr>
          <p:cNvSpPr/>
          <p:nvPr/>
        </p:nvSpPr>
        <p:spPr>
          <a:xfrm>
            <a:off x="8283105" y="953432"/>
            <a:ext cx="20313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err="1">
                <a:solidFill>
                  <a:srgbClr val="49E9A6"/>
                </a:solidFill>
                <a:latin typeface="Fira Code" panose="020B0509050000020004" pitchFamily="49" charset="0"/>
              </a:rPr>
              <a:t>src</a:t>
            </a:r>
            <a:endParaRPr lang="en-US" sz="8000" b="1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5F23198D-7D9B-45C8-B1E9-FD2EB7B795D4}"/>
              </a:ext>
            </a:extLst>
          </p:cNvPr>
          <p:cNvSpPr/>
          <p:nvPr/>
        </p:nvSpPr>
        <p:spPr>
          <a:xfrm>
            <a:off x="7970793" y="3252019"/>
            <a:ext cx="26468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dist</a:t>
            </a:r>
            <a:endParaRPr lang="en-US" sz="8000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cxnSp>
        <p:nvCxnSpPr>
          <p:cNvPr id="9" name="ตัวเชื่อมต่อ: หักมุม 8">
            <a:extLst>
              <a:ext uri="{FF2B5EF4-FFF2-40B4-BE49-F238E27FC236}">
                <a16:creationId xmlns:a16="http://schemas.microsoft.com/office/drawing/2014/main" id="{BEBB4A41-42F9-4407-A165-8AD17E168AB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905721" y="1615152"/>
            <a:ext cx="4377384" cy="1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5F3AFB87-9314-4883-B10A-F9F32BD189D0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366220" y="3913739"/>
            <a:ext cx="3604573" cy="56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: หักมุม 19">
            <a:extLst>
              <a:ext uri="{FF2B5EF4-FFF2-40B4-BE49-F238E27FC236}">
                <a16:creationId xmlns:a16="http://schemas.microsoft.com/office/drawing/2014/main" id="{66FFBBC7-DDBE-4E2C-91AB-62D22A83620B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5400000">
            <a:off x="5766021" y="-275058"/>
            <a:ext cx="980818" cy="608467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6D78594C-530F-402B-B627-511DD087187E}"/>
              </a:ext>
            </a:extLst>
          </p:cNvPr>
          <p:cNvSpPr txBox="1"/>
          <p:nvPr/>
        </p:nvSpPr>
        <p:spPr>
          <a:xfrm>
            <a:off x="5842384" y="845710"/>
            <a:ext cx="684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In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84592C76-B4C2-47CF-9DED-90F9FFDE2FD0}"/>
              </a:ext>
            </a:extLst>
          </p:cNvPr>
          <p:cNvSpPr txBox="1"/>
          <p:nvPr/>
        </p:nvSpPr>
        <p:spPr>
          <a:xfrm>
            <a:off x="5842384" y="3139690"/>
            <a:ext cx="684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</a:t>
            </a: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E183E814-7F94-4CEB-B65C-FD265520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65" y="4687055"/>
            <a:ext cx="3169929" cy="1783085"/>
          </a:xfrm>
          <a:prstGeom prst="rect">
            <a:avLst/>
          </a:prstGeom>
        </p:spPr>
      </p:pic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7FBD202A-ED43-4F42-98A0-6F5DA59592C9}"/>
              </a:ext>
            </a:extLst>
          </p:cNvPr>
          <p:cNvCxnSpPr>
            <a:stCxn id="7" idx="2"/>
            <a:endCxn id="23" idx="3"/>
          </p:cNvCxnSpPr>
          <p:nvPr/>
        </p:nvCxnSpPr>
        <p:spPr>
          <a:xfrm flipH="1">
            <a:off x="7841394" y="4575458"/>
            <a:ext cx="1452838" cy="10031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F734494-6040-490D-A410-3E55333F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70" y="332656"/>
            <a:ext cx="10360501" cy="66188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49E9A6"/>
                </a:solidFill>
                <a:latin typeface="Fira Code" panose="020B0509050000020004" pitchFamily="49" charset="0"/>
              </a:rPr>
              <a:t>src</a:t>
            </a:r>
            <a:r>
              <a:rPr lang="en-US" dirty="0"/>
              <a:t> folder and 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dist</a:t>
            </a:r>
            <a:r>
              <a:rPr lang="en-US" dirty="0"/>
              <a:t> folder</a:t>
            </a:r>
          </a:p>
        </p:txBody>
      </p: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02D95BFB-E155-4D05-A3B1-05F549AB1AB9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373431" y="994544"/>
            <a:ext cx="16690" cy="5026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B293627C-4D70-4C8F-9829-9212768E4DEC}"/>
              </a:ext>
            </a:extLst>
          </p:cNvPr>
          <p:cNvSpPr/>
          <p:nvPr/>
        </p:nvSpPr>
        <p:spPr>
          <a:xfrm>
            <a:off x="1157307" y="3046251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B2CACD"/>
                </a:solidFill>
                <a:latin typeface="Fira Code" panose="020B0509050000020004" pitchFamily="49" charset="0"/>
              </a:rPr>
              <a:t>[</a:t>
            </a:r>
            <a:r>
              <a:rPr lang="pt-BR" dirty="0">
                <a:solidFill>
                  <a:srgbClr val="7060EB"/>
                </a:solidFill>
                <a:latin typeface="Fira Code" panose="020B0509050000020004" pitchFamily="49" charset="0"/>
              </a:rPr>
              <a:t>1</a:t>
            </a:r>
            <a:r>
              <a:rPr lang="pt-BR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pt-BR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pt-BR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pt-BR" dirty="0">
                <a:solidFill>
                  <a:srgbClr val="7060EB"/>
                </a:solidFill>
                <a:latin typeface="Fira Code" panose="020B0509050000020004" pitchFamily="49" charset="0"/>
              </a:rPr>
              <a:t>3</a:t>
            </a:r>
            <a:r>
              <a:rPr lang="pt-BR" dirty="0">
                <a:solidFill>
                  <a:srgbClr val="B2CACD"/>
                </a:solidFill>
                <a:latin typeface="Fira Code" panose="020B0509050000020004" pitchFamily="49" charset="0"/>
              </a:rPr>
              <a:t>]</a:t>
            </a:r>
            <a:r>
              <a:rPr lang="pt-BR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pt-BR" dirty="0">
                <a:solidFill>
                  <a:srgbClr val="16A3B6"/>
                </a:solidFill>
                <a:latin typeface="Fira Code" panose="020B0509050000020004" pitchFamily="49" charset="0"/>
              </a:rPr>
              <a:t>map</a:t>
            </a:r>
            <a:r>
              <a:rPr lang="pt-BR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pt-BR" dirty="0">
                <a:solidFill>
                  <a:srgbClr val="E4B781"/>
                </a:solidFill>
                <a:latin typeface="Fira Code" panose="020B0509050000020004" pitchFamily="49" charset="0"/>
              </a:rPr>
              <a:t>n</a:t>
            </a:r>
            <a:r>
              <a:rPr lang="pt-BR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pt-BR" b="1" dirty="0">
                <a:solidFill>
                  <a:srgbClr val="E97749"/>
                </a:solidFill>
                <a:latin typeface="Fira Code" panose="020B0509050000020004" pitchFamily="49" charset="0"/>
              </a:rPr>
              <a:t>=&gt;</a:t>
            </a:r>
            <a:r>
              <a:rPr lang="pt-BR" dirty="0">
                <a:solidFill>
                  <a:srgbClr val="E4B781"/>
                </a:solidFill>
                <a:latin typeface="Fira Code" panose="020B0509050000020004" pitchFamily="49" charset="0"/>
              </a:rPr>
              <a:t> n</a:t>
            </a:r>
            <a:r>
              <a:rPr lang="pt-BR" b="1" dirty="0">
                <a:solidFill>
                  <a:srgbClr val="DF769B"/>
                </a:solidFill>
                <a:latin typeface="Fira Code" panose="020B0509050000020004" pitchFamily="49" charset="0"/>
              </a:rPr>
              <a:t> **</a:t>
            </a:r>
            <a:r>
              <a:rPr lang="pt-BR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pt-BR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pt-BR" dirty="0">
                <a:solidFill>
                  <a:srgbClr val="B2CACD"/>
                </a:solidFill>
                <a:latin typeface="Fira Code" panose="020B0509050000020004" pitchFamily="49" charset="0"/>
              </a:rPr>
              <a:t>)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DBFD33B3-70F2-44BA-8AE4-AB4C8DB9456F}"/>
              </a:ext>
            </a:extLst>
          </p:cNvPr>
          <p:cNvSpPr/>
          <p:nvPr/>
        </p:nvSpPr>
        <p:spPr>
          <a:xfrm>
            <a:off x="6628600" y="2331151"/>
            <a:ext cx="6092825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"use strict"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b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[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1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3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]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map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n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   return</a:t>
            </a:r>
            <a:r>
              <a:rPr lang="en-US" dirty="0">
                <a:solidFill>
                  <a:srgbClr val="49ACE9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49ACE9"/>
                </a:solidFill>
                <a:latin typeface="Fira Code" panose="020B0509050000020004" pitchFamily="49" charset="0"/>
              </a:rPr>
              <a:t>Math</a:t>
            </a:r>
            <a:r>
              <a:rPr lang="en-US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pow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n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});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CE61B1C-A1FF-4C89-ADFE-D1D8E734AC58}"/>
              </a:ext>
            </a:extLst>
          </p:cNvPr>
          <p:cNvSpPr/>
          <p:nvPr/>
        </p:nvSpPr>
        <p:spPr>
          <a:xfrm>
            <a:off x="1845940" y="1370460"/>
            <a:ext cx="3147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49E9A6"/>
                </a:solidFill>
                <a:latin typeface="Fira Code" panose="020B0509050000020004" pitchFamily="49" charset="0"/>
              </a:rPr>
              <a:t>src</a:t>
            </a:r>
            <a:r>
              <a:rPr lang="en-US" sz="3200" b="1" dirty="0">
                <a:solidFill>
                  <a:srgbClr val="49E9A6"/>
                </a:solidFill>
                <a:latin typeface="Fira Code" panose="020B0509050000020004" pitchFamily="49" charset="0"/>
              </a:rPr>
              <a:t>/</a:t>
            </a:r>
            <a:r>
              <a:rPr lang="en-US" sz="3200" b="1" dirty="0">
                <a:solidFill>
                  <a:srgbClr val="F8DB4E"/>
                </a:solidFill>
                <a:latin typeface="Fira Code" panose="020B0509050000020004" pitchFamily="49" charset="0"/>
              </a:rPr>
              <a:t>index.js</a:t>
            </a:r>
            <a:endParaRPr lang="en-US" sz="3200" dirty="0">
              <a:solidFill>
                <a:srgbClr val="F8DB4E"/>
              </a:solidFill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8457BA8-F74F-499D-8D6B-6123A56C25A5}"/>
              </a:ext>
            </a:extLst>
          </p:cNvPr>
          <p:cNvSpPr/>
          <p:nvPr/>
        </p:nvSpPr>
        <p:spPr>
          <a:xfrm>
            <a:off x="7534572" y="1370460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dist</a:t>
            </a:r>
            <a:r>
              <a:rPr lang="en-US" sz="3200" b="1" dirty="0">
                <a:solidFill>
                  <a:srgbClr val="DF769B"/>
                </a:solidFill>
                <a:latin typeface="Fira Code" panose="020B0509050000020004" pitchFamily="49" charset="0"/>
              </a:rPr>
              <a:t>/</a:t>
            </a:r>
            <a:r>
              <a:rPr lang="en-US" sz="3200" b="1" dirty="0">
                <a:solidFill>
                  <a:srgbClr val="F8DB4E"/>
                </a:solidFill>
                <a:latin typeface="Fira Code" panose="020B0509050000020004" pitchFamily="49" charset="0"/>
              </a:rPr>
              <a:t>index.js</a:t>
            </a:r>
            <a:endParaRPr lang="en-US" sz="3200" dirty="0">
              <a:solidFill>
                <a:srgbClr val="F8DB4E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2800708-9462-4A4B-A08B-8A45A5D62F95}"/>
              </a:ext>
            </a:extLst>
          </p:cNvPr>
          <p:cNvSpPr/>
          <p:nvPr/>
        </p:nvSpPr>
        <p:spPr>
          <a:xfrm>
            <a:off x="7419861" y="4797152"/>
            <a:ext cx="3623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browser-compatible</a:t>
            </a:r>
          </a:p>
        </p:txBody>
      </p:sp>
      <p:pic>
        <p:nvPicPr>
          <p:cNvPr id="1026" name="Picture 2" descr="à¸à¸¥à¸à¸²à¸£à¸à¹à¸à¸«à¸²à¸£à¸¹à¸à¸ à¸²à¸à¸ªà¸³à¸«à¸£à¸±à¸ wow meme .gif">
            <a:extLst>
              <a:ext uri="{FF2B5EF4-FFF2-40B4-BE49-F238E27FC236}">
                <a16:creationId xmlns:a16="http://schemas.microsoft.com/office/drawing/2014/main" id="{000891E4-EB4A-4E59-B145-81F8A1E6EB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96" y="3919880"/>
            <a:ext cx="3715926" cy="208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87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4FF7495-40F9-458A-8514-0D9C3056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188640"/>
            <a:ext cx="10360501" cy="9499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Import export modules (how to)</a:t>
            </a:r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86A109E0-C6C8-4E48-9BFF-438831225D9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378119" y="1138560"/>
            <a:ext cx="4325" cy="54587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F05D5BDE-B564-4799-90F0-3D152AD5B369}"/>
              </a:ext>
            </a:extLst>
          </p:cNvPr>
          <p:cNvSpPr/>
          <p:nvPr/>
        </p:nvSpPr>
        <p:spPr>
          <a:xfrm>
            <a:off x="6670476" y="2420888"/>
            <a:ext cx="565835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DF769B"/>
                </a:solidFill>
                <a:latin typeface="Fira Code" panose="020B0509050000020004" pitchFamily="49" charset="0"/>
              </a:rPr>
              <a:t>export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0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16A3B6"/>
                </a:solidFill>
                <a:latin typeface="Fira Code" panose="020B0509050000020004" pitchFamily="49" charset="0"/>
              </a:rPr>
              <a:t>divide</a:t>
            </a:r>
            <a:r>
              <a:rPr lang="en-US" sz="20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x</a:t>
            </a:r>
            <a:r>
              <a:rPr lang="en-US" sz="20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2000" b="1" dirty="0">
                <a:solidFill>
                  <a:srgbClr val="DF769B"/>
                </a:solidFill>
                <a:latin typeface="Fira Code" panose="020B0509050000020004" pitchFamily="49" charset="0"/>
              </a:rPr>
              <a:t>	return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 x</a:t>
            </a:r>
            <a:r>
              <a:rPr lang="en-US" sz="2000" b="1" dirty="0">
                <a:solidFill>
                  <a:srgbClr val="DF769B"/>
                </a:solidFill>
                <a:latin typeface="Fira Code" panose="020B0509050000020004" pitchFamily="49" charset="0"/>
              </a:rPr>
              <a:t> / </a:t>
            </a:r>
            <a:r>
              <a:rPr lang="en-US" sz="2000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endParaRPr lang="en-US" sz="20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  <a:p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b="1" dirty="0">
                <a:solidFill>
                  <a:srgbClr val="DF769B"/>
                </a:solidFill>
                <a:latin typeface="Fira Code" panose="020B0509050000020004" pitchFamily="49" charset="0"/>
              </a:rPr>
              <a:t>export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0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16A3B6"/>
                </a:solidFill>
                <a:latin typeface="Fira Code" panose="020B0509050000020004" pitchFamily="49" charset="0"/>
              </a:rPr>
              <a:t>add</a:t>
            </a:r>
            <a:r>
              <a:rPr lang="en-US" sz="20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x</a:t>
            </a:r>
            <a:r>
              <a:rPr lang="en-US" sz="20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2000" b="1" dirty="0">
                <a:solidFill>
                  <a:srgbClr val="DF769B"/>
                </a:solidFill>
                <a:latin typeface="Fira Code" panose="020B0509050000020004" pitchFamily="49" charset="0"/>
              </a:rPr>
              <a:t>	return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 x</a:t>
            </a:r>
            <a:r>
              <a:rPr lang="en-US" sz="2000" b="1" dirty="0">
                <a:solidFill>
                  <a:srgbClr val="DF769B"/>
                </a:solidFill>
                <a:latin typeface="Fira Code" panose="020B0509050000020004" pitchFamily="49" charset="0"/>
              </a:rPr>
              <a:t>++</a:t>
            </a:r>
            <a:endParaRPr lang="en-US" sz="20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  <a:p>
            <a:b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2000" b="1" dirty="0">
                <a:solidFill>
                  <a:srgbClr val="DF769B"/>
                </a:solidFill>
                <a:latin typeface="Fira Code" panose="020B0509050000020004" pitchFamily="49" charset="0"/>
              </a:rPr>
              <a:t>export default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0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16A3B6"/>
                </a:solidFill>
                <a:latin typeface="Fira Code" panose="020B0509050000020004" pitchFamily="49" charset="0"/>
              </a:rPr>
              <a:t>square</a:t>
            </a:r>
            <a:r>
              <a:rPr lang="en-US" sz="20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x</a:t>
            </a:r>
            <a:r>
              <a:rPr lang="en-US" sz="20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2000" b="1" dirty="0">
                <a:solidFill>
                  <a:srgbClr val="DF769B"/>
                </a:solidFill>
                <a:latin typeface="Fira Code" panose="020B0509050000020004" pitchFamily="49" charset="0"/>
              </a:rPr>
              <a:t>	return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 x</a:t>
            </a:r>
            <a:r>
              <a:rPr lang="en-US" sz="2000" b="1" dirty="0">
                <a:solidFill>
                  <a:srgbClr val="DF769B"/>
                </a:solidFill>
                <a:latin typeface="Fira Code" panose="020B0509050000020004" pitchFamily="49" charset="0"/>
              </a:rPr>
              <a:t> *</a:t>
            </a:r>
            <a:r>
              <a:rPr lang="en-US" sz="2000" dirty="0">
                <a:solidFill>
                  <a:srgbClr val="E4B781"/>
                </a:solidFill>
                <a:latin typeface="Fira Code" panose="020B0509050000020004" pitchFamily="49" charset="0"/>
              </a:rPr>
              <a:t> x</a:t>
            </a:r>
            <a:endParaRPr lang="en-US" sz="2000" dirty="0">
              <a:solidFill>
                <a:srgbClr val="B2CACD"/>
              </a:solidFill>
              <a:latin typeface="Fira Code" panose="020B0509050000020004" pitchFamily="49" charset="0"/>
            </a:endParaRPr>
          </a:p>
          <a:p>
            <a:r>
              <a:rPr lang="en-US" sz="2000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17D33CC6-A6F1-41A7-933C-948926556A58}"/>
              </a:ext>
            </a:extLst>
          </p:cNvPr>
          <p:cNvSpPr/>
          <p:nvPr/>
        </p:nvSpPr>
        <p:spPr>
          <a:xfrm>
            <a:off x="8470676" y="1421871"/>
            <a:ext cx="1728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mather.js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4F74C6D-F7BD-440B-829B-618648241A96}"/>
              </a:ext>
            </a:extLst>
          </p:cNvPr>
          <p:cNvSpPr/>
          <p:nvPr/>
        </p:nvSpPr>
        <p:spPr>
          <a:xfrm>
            <a:off x="1369762" y="2513975"/>
            <a:ext cx="4676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import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E4B781"/>
                </a:solidFill>
                <a:latin typeface="Fira Code" panose="020B0509050000020004" pitchFamily="49" charset="0"/>
              </a:rPr>
              <a:t>mySquare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,{</a:t>
            </a:r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</a:p>
          <a:p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   divide</a:t>
            </a:r>
          </a:p>
          <a:p>
            <a:r>
              <a:rPr lang="en-US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}</a:t>
            </a:r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 </a:t>
            </a:r>
          </a:p>
          <a:p>
            <a:r>
              <a:rPr lang="en-US" b="1" dirty="0">
                <a:solidFill>
                  <a:srgbClr val="DF769B"/>
                </a:solidFill>
                <a:latin typeface="Fira Code" panose="020B0509050000020004" pitchFamily="49" charset="0"/>
              </a:rPr>
              <a:t>from</a:t>
            </a:r>
            <a:r>
              <a:rPr lang="en-US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‘./</a:t>
            </a:r>
            <a:r>
              <a:rPr lang="en-US" dirty="0" err="1">
                <a:solidFill>
                  <a:srgbClr val="49E9A6"/>
                </a:solidFill>
                <a:latin typeface="Fira Code" panose="020B0509050000020004" pitchFamily="49" charset="0"/>
              </a:rPr>
              <a:t>mather</a:t>
            </a:r>
            <a:r>
              <a:rPr lang="en-US" dirty="0">
                <a:solidFill>
                  <a:srgbClr val="49E9A6"/>
                </a:solidFill>
                <a:latin typeface="Fira Code" panose="020B0509050000020004" pitchFamily="49" charset="0"/>
              </a:rPr>
              <a:t>'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7BFE769C-8125-4D64-8A19-ED5D2082BB23}"/>
              </a:ext>
            </a:extLst>
          </p:cNvPr>
          <p:cNvSpPr/>
          <p:nvPr/>
        </p:nvSpPr>
        <p:spPr>
          <a:xfrm>
            <a:off x="1410626" y="4250179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6A3B6"/>
                </a:solidFill>
                <a:latin typeface="Fira Code" panose="020B0509050000020004" pitchFamily="49" charset="0"/>
              </a:rPr>
              <a:t>mySquare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18D72A74-F4F3-4FC6-A3F3-51A39DEBACCF}"/>
              </a:ext>
            </a:extLst>
          </p:cNvPr>
          <p:cNvSpPr/>
          <p:nvPr/>
        </p:nvSpPr>
        <p:spPr>
          <a:xfrm>
            <a:off x="1410626" y="5152043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6A3B6"/>
                </a:solidFill>
                <a:latin typeface="Fira Code" panose="020B0509050000020004" pitchFamily="49" charset="0"/>
              </a:rPr>
              <a:t>divide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7060EB"/>
                </a:solidFill>
                <a:latin typeface="Fira Code" panose="020B0509050000020004" pitchFamily="49" charset="0"/>
              </a:rPr>
              <a:t>2</a:t>
            </a:r>
            <a:r>
              <a:rPr lang="en-US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B2CACD"/>
              </a:solidFill>
              <a:latin typeface="Fira Code" panose="020B0509050000020004" pitchFamily="49" charset="0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19A09083-BDE4-4EF6-B858-FB957877B06B}"/>
              </a:ext>
            </a:extLst>
          </p:cNvPr>
          <p:cNvSpPr/>
          <p:nvPr/>
        </p:nvSpPr>
        <p:spPr>
          <a:xfrm>
            <a:off x="2332513" y="1421871"/>
            <a:ext cx="16834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import.js</a:t>
            </a:r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CB26C5F5-38C6-48B1-8F88-8E272E7729DA}"/>
              </a:ext>
            </a:extLst>
          </p:cNvPr>
          <p:cNvSpPr/>
          <p:nvPr/>
        </p:nvSpPr>
        <p:spPr>
          <a:xfrm>
            <a:off x="3311371" y="2583402"/>
            <a:ext cx="3302493" cy="807868"/>
          </a:xfrm>
          <a:custGeom>
            <a:avLst/>
            <a:gdLst>
              <a:gd name="connsiteX0" fmla="*/ 3302493 w 3302493"/>
              <a:gd name="connsiteY0" fmla="*/ 8878 h 807868"/>
              <a:gd name="connsiteX1" fmla="*/ 3098307 w 3302493"/>
              <a:gd name="connsiteY1" fmla="*/ 0 h 807868"/>
              <a:gd name="connsiteX2" fmla="*/ 2601157 w 3302493"/>
              <a:gd name="connsiteY2" fmla="*/ 17755 h 807868"/>
              <a:gd name="connsiteX3" fmla="*/ 2476870 w 3302493"/>
              <a:gd name="connsiteY3" fmla="*/ 35511 h 807868"/>
              <a:gd name="connsiteX4" fmla="*/ 2414726 w 3302493"/>
              <a:gd name="connsiteY4" fmla="*/ 44388 h 807868"/>
              <a:gd name="connsiteX5" fmla="*/ 2361460 w 3302493"/>
              <a:gd name="connsiteY5" fmla="*/ 71021 h 807868"/>
              <a:gd name="connsiteX6" fmla="*/ 2290439 w 3302493"/>
              <a:gd name="connsiteY6" fmla="*/ 79899 h 807868"/>
              <a:gd name="connsiteX7" fmla="*/ 2254928 w 3302493"/>
              <a:gd name="connsiteY7" fmla="*/ 88777 h 807868"/>
              <a:gd name="connsiteX8" fmla="*/ 2175029 w 3302493"/>
              <a:gd name="connsiteY8" fmla="*/ 133165 h 807868"/>
              <a:gd name="connsiteX9" fmla="*/ 2121763 w 3302493"/>
              <a:gd name="connsiteY9" fmla="*/ 150920 h 807868"/>
              <a:gd name="connsiteX10" fmla="*/ 2006353 w 3302493"/>
              <a:gd name="connsiteY10" fmla="*/ 204186 h 807868"/>
              <a:gd name="connsiteX11" fmla="*/ 1970843 w 3302493"/>
              <a:gd name="connsiteY11" fmla="*/ 221942 h 807868"/>
              <a:gd name="connsiteX12" fmla="*/ 1908699 w 3302493"/>
              <a:gd name="connsiteY12" fmla="*/ 275208 h 807868"/>
              <a:gd name="connsiteX13" fmla="*/ 1837678 w 3302493"/>
              <a:gd name="connsiteY13" fmla="*/ 310718 h 807868"/>
              <a:gd name="connsiteX14" fmla="*/ 1802167 w 3302493"/>
              <a:gd name="connsiteY14" fmla="*/ 346229 h 807868"/>
              <a:gd name="connsiteX15" fmla="*/ 1757779 w 3302493"/>
              <a:gd name="connsiteY15" fmla="*/ 372862 h 807868"/>
              <a:gd name="connsiteX16" fmla="*/ 1695635 w 3302493"/>
              <a:gd name="connsiteY16" fmla="*/ 399495 h 807868"/>
              <a:gd name="connsiteX17" fmla="*/ 1606858 w 3302493"/>
              <a:gd name="connsiteY17" fmla="*/ 452761 h 807868"/>
              <a:gd name="connsiteX18" fmla="*/ 1455938 w 3302493"/>
              <a:gd name="connsiteY18" fmla="*/ 541538 h 807868"/>
              <a:gd name="connsiteX19" fmla="*/ 1411549 w 3302493"/>
              <a:gd name="connsiteY19" fmla="*/ 568171 h 807868"/>
              <a:gd name="connsiteX20" fmla="*/ 1331650 w 3302493"/>
              <a:gd name="connsiteY20" fmla="*/ 603681 h 807868"/>
              <a:gd name="connsiteX21" fmla="*/ 1189608 w 3302493"/>
              <a:gd name="connsiteY21" fmla="*/ 656948 h 807868"/>
              <a:gd name="connsiteX22" fmla="*/ 1020932 w 3302493"/>
              <a:gd name="connsiteY22" fmla="*/ 719091 h 807868"/>
              <a:gd name="connsiteX23" fmla="*/ 949911 w 3302493"/>
              <a:gd name="connsiteY23" fmla="*/ 745724 h 807868"/>
              <a:gd name="connsiteX24" fmla="*/ 798990 w 3302493"/>
              <a:gd name="connsiteY24" fmla="*/ 790113 h 807868"/>
              <a:gd name="connsiteX25" fmla="*/ 621437 w 3302493"/>
              <a:gd name="connsiteY25" fmla="*/ 807868 h 807868"/>
              <a:gd name="connsiteX26" fmla="*/ 310718 w 3302493"/>
              <a:gd name="connsiteY26" fmla="*/ 798990 h 807868"/>
              <a:gd name="connsiteX27" fmla="*/ 239697 w 3302493"/>
              <a:gd name="connsiteY27" fmla="*/ 781235 h 807868"/>
              <a:gd name="connsiteX28" fmla="*/ 168676 w 3302493"/>
              <a:gd name="connsiteY28" fmla="*/ 772357 h 807868"/>
              <a:gd name="connsiteX29" fmla="*/ 142043 w 3302493"/>
              <a:gd name="connsiteY29" fmla="*/ 763480 h 807868"/>
              <a:gd name="connsiteX30" fmla="*/ 71021 w 3302493"/>
              <a:gd name="connsiteY30" fmla="*/ 745724 h 807868"/>
              <a:gd name="connsiteX31" fmla="*/ 26633 w 3302493"/>
              <a:gd name="connsiteY31" fmla="*/ 727969 h 807868"/>
              <a:gd name="connsiteX32" fmla="*/ 0 w 3302493"/>
              <a:gd name="connsiteY32" fmla="*/ 692458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02493" h="807868">
                <a:moveTo>
                  <a:pt x="3302493" y="8878"/>
                </a:moveTo>
                <a:cubicBezTo>
                  <a:pt x="3234431" y="5919"/>
                  <a:pt x="3166433" y="0"/>
                  <a:pt x="3098307" y="0"/>
                </a:cubicBezTo>
                <a:cubicBezTo>
                  <a:pt x="2892706" y="0"/>
                  <a:pt x="2785497" y="7515"/>
                  <a:pt x="2601157" y="17755"/>
                </a:cubicBezTo>
                <a:lnTo>
                  <a:pt x="2476870" y="35511"/>
                </a:lnTo>
                <a:lnTo>
                  <a:pt x="2414726" y="44388"/>
                </a:lnTo>
                <a:cubicBezTo>
                  <a:pt x="2396971" y="53266"/>
                  <a:pt x="2380547" y="65567"/>
                  <a:pt x="2361460" y="71021"/>
                </a:cubicBezTo>
                <a:cubicBezTo>
                  <a:pt x="2338520" y="77575"/>
                  <a:pt x="2313972" y="75977"/>
                  <a:pt x="2290439" y="79899"/>
                </a:cubicBezTo>
                <a:cubicBezTo>
                  <a:pt x="2278404" y="81905"/>
                  <a:pt x="2266765" y="85818"/>
                  <a:pt x="2254928" y="88777"/>
                </a:cubicBezTo>
                <a:cubicBezTo>
                  <a:pt x="2211748" y="121162"/>
                  <a:pt x="2227684" y="114018"/>
                  <a:pt x="2175029" y="133165"/>
                </a:cubicBezTo>
                <a:cubicBezTo>
                  <a:pt x="2157440" y="139561"/>
                  <a:pt x="2121763" y="150920"/>
                  <a:pt x="2121763" y="150920"/>
                </a:cubicBezTo>
                <a:cubicBezTo>
                  <a:pt x="2048782" y="199576"/>
                  <a:pt x="2164270" y="125223"/>
                  <a:pt x="2006353" y="204186"/>
                </a:cubicBezTo>
                <a:cubicBezTo>
                  <a:pt x="1994516" y="210105"/>
                  <a:pt x="1981430" y="214002"/>
                  <a:pt x="1970843" y="221942"/>
                </a:cubicBezTo>
                <a:cubicBezTo>
                  <a:pt x="1912888" y="265408"/>
                  <a:pt x="1958757" y="247904"/>
                  <a:pt x="1908699" y="275208"/>
                </a:cubicBezTo>
                <a:cubicBezTo>
                  <a:pt x="1885463" y="287882"/>
                  <a:pt x="1856394" y="292002"/>
                  <a:pt x="1837678" y="310718"/>
                </a:cubicBezTo>
                <a:cubicBezTo>
                  <a:pt x="1825841" y="322555"/>
                  <a:pt x="1815381" y="335952"/>
                  <a:pt x="1802167" y="346229"/>
                </a:cubicBezTo>
                <a:cubicBezTo>
                  <a:pt x="1788547" y="356823"/>
                  <a:pt x="1772863" y="364482"/>
                  <a:pt x="1757779" y="372862"/>
                </a:cubicBezTo>
                <a:cubicBezTo>
                  <a:pt x="1724871" y="391144"/>
                  <a:pt x="1727064" y="389018"/>
                  <a:pt x="1695635" y="399495"/>
                </a:cubicBezTo>
                <a:cubicBezTo>
                  <a:pt x="1630080" y="448661"/>
                  <a:pt x="1692360" y="405260"/>
                  <a:pt x="1606858" y="452761"/>
                </a:cubicBezTo>
                <a:cubicBezTo>
                  <a:pt x="1561301" y="478071"/>
                  <a:pt x="1503730" y="512863"/>
                  <a:pt x="1455938" y="541538"/>
                </a:cubicBezTo>
                <a:cubicBezTo>
                  <a:pt x="1441142" y="550416"/>
                  <a:pt x="1427317" y="561163"/>
                  <a:pt x="1411549" y="568171"/>
                </a:cubicBezTo>
                <a:cubicBezTo>
                  <a:pt x="1384916" y="580008"/>
                  <a:pt x="1358625" y="592646"/>
                  <a:pt x="1331650" y="603681"/>
                </a:cubicBezTo>
                <a:cubicBezTo>
                  <a:pt x="1081420" y="706048"/>
                  <a:pt x="1283970" y="622635"/>
                  <a:pt x="1189608" y="656948"/>
                </a:cubicBezTo>
                <a:lnTo>
                  <a:pt x="1020932" y="719091"/>
                </a:lnTo>
                <a:cubicBezTo>
                  <a:pt x="997222" y="727872"/>
                  <a:pt x="973897" y="737729"/>
                  <a:pt x="949911" y="745724"/>
                </a:cubicBezTo>
                <a:cubicBezTo>
                  <a:pt x="889258" y="765942"/>
                  <a:pt x="860395" y="777832"/>
                  <a:pt x="798990" y="790113"/>
                </a:cubicBezTo>
                <a:cubicBezTo>
                  <a:pt x="745247" y="800862"/>
                  <a:pt x="671791" y="803994"/>
                  <a:pt x="621437" y="807868"/>
                </a:cubicBezTo>
                <a:cubicBezTo>
                  <a:pt x="517864" y="804909"/>
                  <a:pt x="414204" y="804164"/>
                  <a:pt x="310718" y="798990"/>
                </a:cubicBezTo>
                <a:cubicBezTo>
                  <a:pt x="242209" y="795565"/>
                  <a:pt x="289913" y="790366"/>
                  <a:pt x="239697" y="781235"/>
                </a:cubicBezTo>
                <a:cubicBezTo>
                  <a:pt x="216224" y="776967"/>
                  <a:pt x="192350" y="775316"/>
                  <a:pt x="168676" y="772357"/>
                </a:cubicBezTo>
                <a:cubicBezTo>
                  <a:pt x="159798" y="769398"/>
                  <a:pt x="151071" y="765942"/>
                  <a:pt x="142043" y="763480"/>
                </a:cubicBezTo>
                <a:cubicBezTo>
                  <a:pt x="118500" y="757059"/>
                  <a:pt x="93678" y="754787"/>
                  <a:pt x="71021" y="745724"/>
                </a:cubicBezTo>
                <a:lnTo>
                  <a:pt x="26633" y="727969"/>
                </a:lnTo>
                <a:cubicBezTo>
                  <a:pt x="6557" y="697854"/>
                  <a:pt x="16423" y="708881"/>
                  <a:pt x="0" y="69245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33007067-C55F-4247-9AEB-93C0F22628B6}"/>
              </a:ext>
            </a:extLst>
          </p:cNvPr>
          <p:cNvSpPr/>
          <p:nvPr/>
        </p:nvSpPr>
        <p:spPr>
          <a:xfrm>
            <a:off x="3568823" y="2112885"/>
            <a:ext cx="3089429" cy="3045041"/>
          </a:xfrm>
          <a:custGeom>
            <a:avLst/>
            <a:gdLst>
              <a:gd name="connsiteX0" fmla="*/ 3089429 w 3089429"/>
              <a:gd name="connsiteY0" fmla="*/ 3045041 h 3045041"/>
              <a:gd name="connsiteX1" fmla="*/ 2627791 w 3089429"/>
              <a:gd name="connsiteY1" fmla="*/ 3036164 h 3045041"/>
              <a:gd name="connsiteX2" fmla="*/ 2485748 w 3089429"/>
              <a:gd name="connsiteY2" fmla="*/ 3000653 h 3045041"/>
              <a:gd name="connsiteX3" fmla="*/ 2388094 w 3089429"/>
              <a:gd name="connsiteY3" fmla="*/ 2947387 h 3045041"/>
              <a:gd name="connsiteX4" fmla="*/ 2343705 w 3089429"/>
              <a:gd name="connsiteY4" fmla="*/ 2929632 h 3045041"/>
              <a:gd name="connsiteX5" fmla="*/ 2183907 w 3089429"/>
              <a:gd name="connsiteY5" fmla="*/ 2823099 h 3045041"/>
              <a:gd name="connsiteX6" fmla="*/ 2104008 w 3089429"/>
              <a:gd name="connsiteY6" fmla="*/ 2752078 h 3045041"/>
              <a:gd name="connsiteX7" fmla="*/ 2032987 w 3089429"/>
              <a:gd name="connsiteY7" fmla="*/ 2672179 h 3045041"/>
              <a:gd name="connsiteX8" fmla="*/ 1988598 w 3089429"/>
              <a:gd name="connsiteY8" fmla="*/ 2627791 h 3045041"/>
              <a:gd name="connsiteX9" fmla="*/ 1926455 w 3089429"/>
              <a:gd name="connsiteY9" fmla="*/ 2530136 h 3045041"/>
              <a:gd name="connsiteX10" fmla="*/ 1890944 w 3089429"/>
              <a:gd name="connsiteY10" fmla="*/ 2450237 h 3045041"/>
              <a:gd name="connsiteX11" fmla="*/ 1882066 w 3089429"/>
              <a:gd name="connsiteY11" fmla="*/ 2423604 h 3045041"/>
              <a:gd name="connsiteX12" fmla="*/ 1846556 w 3089429"/>
              <a:gd name="connsiteY12" fmla="*/ 2343705 h 3045041"/>
              <a:gd name="connsiteX13" fmla="*/ 1837678 w 3089429"/>
              <a:gd name="connsiteY13" fmla="*/ 2272684 h 3045041"/>
              <a:gd name="connsiteX14" fmla="*/ 1819923 w 3089429"/>
              <a:gd name="connsiteY14" fmla="*/ 2201663 h 3045041"/>
              <a:gd name="connsiteX15" fmla="*/ 1802167 w 3089429"/>
              <a:gd name="connsiteY15" fmla="*/ 2112886 h 3045041"/>
              <a:gd name="connsiteX16" fmla="*/ 1802167 w 3089429"/>
              <a:gd name="connsiteY16" fmla="*/ 1500327 h 3045041"/>
              <a:gd name="connsiteX17" fmla="*/ 1811045 w 3089429"/>
              <a:gd name="connsiteY17" fmla="*/ 1473694 h 3045041"/>
              <a:gd name="connsiteX18" fmla="*/ 1828800 w 3089429"/>
              <a:gd name="connsiteY18" fmla="*/ 1384917 h 3045041"/>
              <a:gd name="connsiteX19" fmla="*/ 1855433 w 3089429"/>
              <a:gd name="connsiteY19" fmla="*/ 1278385 h 3045041"/>
              <a:gd name="connsiteX20" fmla="*/ 1873189 w 3089429"/>
              <a:gd name="connsiteY20" fmla="*/ 1145220 h 3045041"/>
              <a:gd name="connsiteX21" fmla="*/ 1890944 w 3089429"/>
              <a:gd name="connsiteY21" fmla="*/ 1047565 h 3045041"/>
              <a:gd name="connsiteX22" fmla="*/ 1908699 w 3089429"/>
              <a:gd name="connsiteY22" fmla="*/ 887767 h 3045041"/>
              <a:gd name="connsiteX23" fmla="*/ 1882066 w 3089429"/>
              <a:gd name="connsiteY23" fmla="*/ 514905 h 3045041"/>
              <a:gd name="connsiteX24" fmla="*/ 1855433 w 3089429"/>
              <a:gd name="connsiteY24" fmla="*/ 479395 h 3045041"/>
              <a:gd name="connsiteX25" fmla="*/ 1837678 w 3089429"/>
              <a:gd name="connsiteY25" fmla="*/ 426129 h 3045041"/>
              <a:gd name="connsiteX26" fmla="*/ 1757779 w 3089429"/>
              <a:gd name="connsiteY26" fmla="*/ 310719 h 3045041"/>
              <a:gd name="connsiteX27" fmla="*/ 1713391 w 3089429"/>
              <a:gd name="connsiteY27" fmla="*/ 275208 h 3045041"/>
              <a:gd name="connsiteX28" fmla="*/ 1624614 w 3089429"/>
              <a:gd name="connsiteY28" fmla="*/ 195309 h 3045041"/>
              <a:gd name="connsiteX29" fmla="*/ 1580226 w 3089429"/>
              <a:gd name="connsiteY29" fmla="*/ 168676 h 3045041"/>
              <a:gd name="connsiteX30" fmla="*/ 1562470 w 3089429"/>
              <a:gd name="connsiteY30" fmla="*/ 150921 h 3045041"/>
              <a:gd name="connsiteX31" fmla="*/ 1447060 w 3089429"/>
              <a:gd name="connsiteY31" fmla="*/ 106532 h 3045041"/>
              <a:gd name="connsiteX32" fmla="*/ 1376039 w 3089429"/>
              <a:gd name="connsiteY32" fmla="*/ 79899 h 3045041"/>
              <a:gd name="connsiteX33" fmla="*/ 1305018 w 3089429"/>
              <a:gd name="connsiteY33" fmla="*/ 62144 h 3045041"/>
              <a:gd name="connsiteX34" fmla="*/ 1225119 w 3089429"/>
              <a:gd name="connsiteY34" fmla="*/ 44389 h 3045041"/>
              <a:gd name="connsiteX35" fmla="*/ 1029810 w 3089429"/>
              <a:gd name="connsiteY35" fmla="*/ 0 h 3045041"/>
              <a:gd name="connsiteX36" fmla="*/ 497150 w 3089429"/>
              <a:gd name="connsiteY36" fmla="*/ 8878 h 3045041"/>
              <a:gd name="connsiteX37" fmla="*/ 443884 w 3089429"/>
              <a:gd name="connsiteY37" fmla="*/ 35511 h 3045041"/>
              <a:gd name="connsiteX38" fmla="*/ 390618 w 3089429"/>
              <a:gd name="connsiteY38" fmla="*/ 53266 h 3045041"/>
              <a:gd name="connsiteX39" fmla="*/ 319596 w 3089429"/>
              <a:gd name="connsiteY39" fmla="*/ 79899 h 3045041"/>
              <a:gd name="connsiteX40" fmla="*/ 284086 w 3089429"/>
              <a:gd name="connsiteY40" fmla="*/ 106532 h 3045041"/>
              <a:gd name="connsiteX41" fmla="*/ 257453 w 3089429"/>
              <a:gd name="connsiteY41" fmla="*/ 133165 h 3045041"/>
              <a:gd name="connsiteX42" fmla="*/ 213064 w 3089429"/>
              <a:gd name="connsiteY42" fmla="*/ 159798 h 3045041"/>
              <a:gd name="connsiteX43" fmla="*/ 186431 w 3089429"/>
              <a:gd name="connsiteY43" fmla="*/ 186432 h 3045041"/>
              <a:gd name="connsiteX44" fmla="*/ 124288 w 3089429"/>
              <a:gd name="connsiteY44" fmla="*/ 221942 h 3045041"/>
              <a:gd name="connsiteX45" fmla="*/ 71022 w 3089429"/>
              <a:gd name="connsiteY45" fmla="*/ 284086 h 3045041"/>
              <a:gd name="connsiteX46" fmla="*/ 26633 w 3089429"/>
              <a:gd name="connsiteY46" fmla="*/ 363985 h 3045041"/>
              <a:gd name="connsiteX47" fmla="*/ 0 w 3089429"/>
              <a:gd name="connsiteY47" fmla="*/ 390618 h 304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89429" h="3045041">
                <a:moveTo>
                  <a:pt x="3089429" y="3045041"/>
                </a:moveTo>
                <a:cubicBezTo>
                  <a:pt x="2935550" y="3042082"/>
                  <a:pt x="2781519" y="3043602"/>
                  <a:pt x="2627791" y="3036164"/>
                </a:cubicBezTo>
                <a:cubicBezTo>
                  <a:pt x="2594649" y="3034560"/>
                  <a:pt x="2521759" y="3015658"/>
                  <a:pt x="2485748" y="3000653"/>
                </a:cubicBezTo>
                <a:cubicBezTo>
                  <a:pt x="2400962" y="2965326"/>
                  <a:pt x="2463487" y="2985083"/>
                  <a:pt x="2388094" y="2947387"/>
                </a:cubicBezTo>
                <a:cubicBezTo>
                  <a:pt x="2373840" y="2940260"/>
                  <a:pt x="2358501" y="2935550"/>
                  <a:pt x="2343705" y="2929632"/>
                </a:cubicBezTo>
                <a:cubicBezTo>
                  <a:pt x="2228609" y="2835461"/>
                  <a:pt x="2284709" y="2866300"/>
                  <a:pt x="2183907" y="2823099"/>
                </a:cubicBezTo>
                <a:cubicBezTo>
                  <a:pt x="2094376" y="2733571"/>
                  <a:pt x="2207448" y="2844025"/>
                  <a:pt x="2104008" y="2752078"/>
                </a:cubicBezTo>
                <a:cubicBezTo>
                  <a:pt x="2054166" y="2707773"/>
                  <a:pt x="2080011" y="2724427"/>
                  <a:pt x="2032987" y="2672179"/>
                </a:cubicBezTo>
                <a:cubicBezTo>
                  <a:pt x="2018989" y="2656626"/>
                  <a:pt x="2001153" y="2644531"/>
                  <a:pt x="1988598" y="2627791"/>
                </a:cubicBezTo>
                <a:cubicBezTo>
                  <a:pt x="1965448" y="2596924"/>
                  <a:pt x="1942125" y="2565394"/>
                  <a:pt x="1926455" y="2530136"/>
                </a:cubicBezTo>
                <a:cubicBezTo>
                  <a:pt x="1914618" y="2503503"/>
                  <a:pt x="1902154" y="2477140"/>
                  <a:pt x="1890944" y="2450237"/>
                </a:cubicBezTo>
                <a:cubicBezTo>
                  <a:pt x="1887345" y="2441599"/>
                  <a:pt x="1885665" y="2432242"/>
                  <a:pt x="1882066" y="2423604"/>
                </a:cubicBezTo>
                <a:cubicBezTo>
                  <a:pt x="1870857" y="2396701"/>
                  <a:pt x="1858393" y="2370338"/>
                  <a:pt x="1846556" y="2343705"/>
                </a:cubicBezTo>
                <a:cubicBezTo>
                  <a:pt x="1843597" y="2320031"/>
                  <a:pt x="1842075" y="2296133"/>
                  <a:pt x="1837678" y="2272684"/>
                </a:cubicBezTo>
                <a:cubicBezTo>
                  <a:pt x="1833181" y="2248700"/>
                  <a:pt x="1825217" y="2225484"/>
                  <a:pt x="1819923" y="2201663"/>
                </a:cubicBezTo>
                <a:cubicBezTo>
                  <a:pt x="1813376" y="2172203"/>
                  <a:pt x="1808086" y="2142478"/>
                  <a:pt x="1802167" y="2112886"/>
                </a:cubicBezTo>
                <a:cubicBezTo>
                  <a:pt x="1772141" y="1812618"/>
                  <a:pt x="1776695" y="1941845"/>
                  <a:pt x="1802167" y="1500327"/>
                </a:cubicBezTo>
                <a:cubicBezTo>
                  <a:pt x="1802706" y="1490985"/>
                  <a:pt x="1808941" y="1482812"/>
                  <a:pt x="1811045" y="1473694"/>
                </a:cubicBezTo>
                <a:cubicBezTo>
                  <a:pt x="1817831" y="1444288"/>
                  <a:pt x="1822112" y="1414345"/>
                  <a:pt x="1828800" y="1384917"/>
                </a:cubicBezTo>
                <a:cubicBezTo>
                  <a:pt x="1836912" y="1349224"/>
                  <a:pt x="1848768" y="1314377"/>
                  <a:pt x="1855433" y="1278385"/>
                </a:cubicBezTo>
                <a:cubicBezTo>
                  <a:pt x="1863587" y="1234352"/>
                  <a:pt x="1866380" y="1189480"/>
                  <a:pt x="1873189" y="1145220"/>
                </a:cubicBezTo>
                <a:cubicBezTo>
                  <a:pt x="1878220" y="1112519"/>
                  <a:pt x="1886423" y="1080340"/>
                  <a:pt x="1890944" y="1047565"/>
                </a:cubicBezTo>
                <a:cubicBezTo>
                  <a:pt x="1898267" y="994474"/>
                  <a:pt x="1908699" y="887767"/>
                  <a:pt x="1908699" y="887767"/>
                </a:cubicBezTo>
                <a:cubicBezTo>
                  <a:pt x="1905830" y="778756"/>
                  <a:pt x="1949382" y="622608"/>
                  <a:pt x="1882066" y="514905"/>
                </a:cubicBezTo>
                <a:cubicBezTo>
                  <a:pt x="1874224" y="502358"/>
                  <a:pt x="1864311" y="491232"/>
                  <a:pt x="1855433" y="479395"/>
                </a:cubicBezTo>
                <a:cubicBezTo>
                  <a:pt x="1849515" y="461640"/>
                  <a:pt x="1845521" y="443122"/>
                  <a:pt x="1837678" y="426129"/>
                </a:cubicBezTo>
                <a:cubicBezTo>
                  <a:pt x="1818036" y="383572"/>
                  <a:pt x="1790959" y="343899"/>
                  <a:pt x="1757779" y="310719"/>
                </a:cubicBezTo>
                <a:cubicBezTo>
                  <a:pt x="1744381" y="297320"/>
                  <a:pt x="1727475" y="287884"/>
                  <a:pt x="1713391" y="275208"/>
                </a:cubicBezTo>
                <a:cubicBezTo>
                  <a:pt x="1660248" y="227380"/>
                  <a:pt x="1681135" y="234875"/>
                  <a:pt x="1624614" y="195309"/>
                </a:cubicBezTo>
                <a:cubicBezTo>
                  <a:pt x="1610478" y="185414"/>
                  <a:pt x="1594267" y="178705"/>
                  <a:pt x="1580226" y="168676"/>
                </a:cubicBezTo>
                <a:cubicBezTo>
                  <a:pt x="1573415" y="163811"/>
                  <a:pt x="1570055" y="154461"/>
                  <a:pt x="1562470" y="150921"/>
                </a:cubicBezTo>
                <a:cubicBezTo>
                  <a:pt x="1525119" y="133491"/>
                  <a:pt x="1485577" y="121205"/>
                  <a:pt x="1447060" y="106532"/>
                </a:cubicBezTo>
                <a:cubicBezTo>
                  <a:pt x="1423433" y="97531"/>
                  <a:pt x="1400568" y="86031"/>
                  <a:pt x="1376039" y="79899"/>
                </a:cubicBezTo>
                <a:lnTo>
                  <a:pt x="1305018" y="62144"/>
                </a:lnTo>
                <a:cubicBezTo>
                  <a:pt x="1278461" y="55895"/>
                  <a:pt x="1251293" y="52087"/>
                  <a:pt x="1225119" y="44389"/>
                </a:cubicBezTo>
                <a:cubicBezTo>
                  <a:pt x="1055978" y="-5358"/>
                  <a:pt x="1276674" y="35268"/>
                  <a:pt x="1029810" y="0"/>
                </a:cubicBezTo>
                <a:cubicBezTo>
                  <a:pt x="852257" y="2959"/>
                  <a:pt x="674403" y="-1865"/>
                  <a:pt x="497150" y="8878"/>
                </a:cubicBezTo>
                <a:cubicBezTo>
                  <a:pt x="477335" y="10079"/>
                  <a:pt x="462208" y="27876"/>
                  <a:pt x="443884" y="35511"/>
                </a:cubicBezTo>
                <a:cubicBezTo>
                  <a:pt x="426608" y="42709"/>
                  <a:pt x="408243" y="46971"/>
                  <a:pt x="390618" y="53266"/>
                </a:cubicBezTo>
                <a:cubicBezTo>
                  <a:pt x="366807" y="61770"/>
                  <a:pt x="343270" y="71021"/>
                  <a:pt x="319596" y="79899"/>
                </a:cubicBezTo>
                <a:cubicBezTo>
                  <a:pt x="307759" y="88777"/>
                  <a:pt x="295320" y="96903"/>
                  <a:pt x="284086" y="106532"/>
                </a:cubicBezTo>
                <a:cubicBezTo>
                  <a:pt x="274554" y="114703"/>
                  <a:pt x="267497" y="125632"/>
                  <a:pt x="257453" y="133165"/>
                </a:cubicBezTo>
                <a:cubicBezTo>
                  <a:pt x="243649" y="143518"/>
                  <a:pt x="226868" y="149445"/>
                  <a:pt x="213064" y="159798"/>
                </a:cubicBezTo>
                <a:cubicBezTo>
                  <a:pt x="203020" y="167331"/>
                  <a:pt x="196647" y="179134"/>
                  <a:pt x="186431" y="186432"/>
                </a:cubicBezTo>
                <a:cubicBezTo>
                  <a:pt x="125642" y="229854"/>
                  <a:pt x="174619" y="180000"/>
                  <a:pt x="124288" y="221942"/>
                </a:cubicBezTo>
                <a:cubicBezTo>
                  <a:pt x="102217" y="240334"/>
                  <a:pt x="87481" y="260573"/>
                  <a:pt x="71022" y="284086"/>
                </a:cubicBezTo>
                <a:cubicBezTo>
                  <a:pt x="-26944" y="424038"/>
                  <a:pt x="67371" y="282508"/>
                  <a:pt x="26633" y="363985"/>
                </a:cubicBezTo>
                <a:cubicBezTo>
                  <a:pt x="12085" y="393080"/>
                  <a:pt x="18203" y="390618"/>
                  <a:pt x="0" y="390618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7A900C5-C123-4C4C-8A4D-63330BC7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908720"/>
            <a:ext cx="10360501" cy="4752528"/>
          </a:xfrm>
        </p:spPr>
        <p:txBody>
          <a:bodyPr>
            <a:noAutofit/>
          </a:bodyPr>
          <a:lstStyle/>
          <a:p>
            <a:r>
              <a:rPr lang="en-US" sz="8000" dirty="0">
                <a:highlight>
                  <a:srgbClr val="CB3837"/>
                </a:highlight>
              </a:rPr>
              <a:t>But!! Indeed You </a:t>
            </a:r>
            <a:r>
              <a:rPr lang="en-US" sz="8000" b="1" dirty="0">
                <a:highlight>
                  <a:srgbClr val="CB3837"/>
                </a:highlight>
              </a:rPr>
              <a:t>can not </a:t>
            </a:r>
            <a:r>
              <a:rPr lang="en-US" sz="8000" dirty="0">
                <a:highlight>
                  <a:srgbClr val="CB3837"/>
                </a:highlight>
              </a:rPr>
              <a:t>use </a:t>
            </a:r>
            <a:r>
              <a:rPr lang="en-US" sz="8000" i="1" dirty="0">
                <a:highlight>
                  <a:srgbClr val="CB3837"/>
                </a:highlight>
              </a:rPr>
              <a:t>Import export </a:t>
            </a:r>
            <a:r>
              <a:rPr lang="en-US" sz="8000" dirty="0">
                <a:highlight>
                  <a:srgbClr val="CB3837"/>
                </a:highlight>
              </a:rPr>
              <a:t>modules in web browser </a:t>
            </a:r>
          </a:p>
        </p:txBody>
      </p:sp>
    </p:spTree>
    <p:extLst>
      <p:ext uri="{BB962C8B-B14F-4D97-AF65-F5344CB8AC3E}">
        <p14:creationId xmlns:p14="http://schemas.microsoft.com/office/powerpoint/2010/main" val="177098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Lab://005</a:t>
            </a:r>
          </a:p>
        </p:txBody>
      </p:sp>
    </p:spTree>
    <p:extLst>
      <p:ext uri="{BB962C8B-B14F-4D97-AF65-F5344CB8AC3E}">
        <p14:creationId xmlns:p14="http://schemas.microsoft.com/office/powerpoint/2010/main" val="34346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AFB1229-8A83-4881-BA14-7E0D842A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260648"/>
            <a:ext cx="10729191" cy="10410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See MODULE BUNDLER soon!!</a:t>
            </a:r>
          </a:p>
        </p:txBody>
      </p:sp>
      <p:pic>
        <p:nvPicPr>
          <p:cNvPr id="2050" name="Picture 2" descr="à¸à¸¥à¸à¸²à¸£à¸à¹à¸à¸«à¸²à¸£à¸¹à¸à¸ à¸²à¸à¸ªà¸³à¸«à¸£à¸±à¸ webpack logo">
            <a:extLst>
              <a:ext uri="{FF2B5EF4-FFF2-40B4-BE49-F238E27FC236}">
                <a16:creationId xmlns:a16="http://schemas.microsoft.com/office/drawing/2014/main" id="{3825EF31-9085-4347-BA38-9F5F5B66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36" y="2544671"/>
            <a:ext cx="432048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browserify logo">
            <a:extLst>
              <a:ext uri="{FF2B5EF4-FFF2-40B4-BE49-F238E27FC236}">
                <a16:creationId xmlns:a16="http://schemas.microsoft.com/office/drawing/2014/main" id="{442C9454-0AD6-4450-9C20-539211C5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72" y="1484784"/>
            <a:ext cx="4366152" cy="36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35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805717D-5781-45D5-8AFA-2C61C700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176" y="1052736"/>
            <a:ext cx="8938472" cy="2764335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accent1"/>
                </a:solidFill>
              </a:rPr>
              <a:t>Thank you ;)</a:t>
            </a:r>
          </a:p>
        </p:txBody>
      </p:sp>
    </p:spTree>
    <p:extLst>
      <p:ext uri="{BB962C8B-B14F-4D97-AF65-F5344CB8AC3E}">
        <p14:creationId xmlns:p14="http://schemas.microsoft.com/office/powerpoint/2010/main" val="422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E999A3-A3EA-4D1E-A642-76C8AF75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92D050"/>
                </a:solidFill>
              </a:rPr>
              <a:t>Install Node JS first</a:t>
            </a:r>
          </a:p>
        </p:txBody>
      </p:sp>
      <p:sp>
        <p:nvSpPr>
          <p:cNvPr id="4" name="สี่เหลี่ยมผืนผ้า 3">
            <a:hlinkClick r:id="rId2"/>
            <a:extLst>
              <a:ext uri="{FF2B5EF4-FFF2-40B4-BE49-F238E27FC236}">
                <a16:creationId xmlns:a16="http://schemas.microsoft.com/office/drawing/2014/main" id="{9FBBDCA7-99D7-438D-B898-3144067D86B8}"/>
              </a:ext>
            </a:extLst>
          </p:cNvPr>
          <p:cNvSpPr/>
          <p:nvPr/>
        </p:nvSpPr>
        <p:spPr>
          <a:xfrm>
            <a:off x="3455186" y="1772816"/>
            <a:ext cx="58878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https://nodejs.org</a:t>
            </a:r>
          </a:p>
        </p:txBody>
      </p:sp>
      <p:pic>
        <p:nvPicPr>
          <p:cNvPr id="5" name="รูปภาพ 4">
            <a:hlinkClick r:id="rId3"/>
            <a:extLst>
              <a:ext uri="{FF2B5EF4-FFF2-40B4-BE49-F238E27FC236}">
                <a16:creationId xmlns:a16="http://schemas.microsoft.com/office/drawing/2014/main" id="{8982F81D-61A2-4104-80AB-23F9AA78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40" y="3062695"/>
            <a:ext cx="5541902" cy="23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id="{D853DDB3-659B-4A1B-8C52-CEBDEAFE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-9939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E78968F-F046-4B8D-BD90-A00B08B9B1E9}"/>
              </a:ext>
            </a:extLst>
          </p:cNvPr>
          <p:cNvSpPr/>
          <p:nvPr/>
        </p:nvSpPr>
        <p:spPr>
          <a:xfrm>
            <a:off x="7239149" y="3933056"/>
            <a:ext cx="2552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node</a:t>
            </a:r>
            <a:r>
              <a:rPr lang="en-US" sz="4400" dirty="0">
                <a:latin typeface="Fira Code" panose="020B0509050000020004" pitchFamily="49" charset="0"/>
                <a:ea typeface="Fira Code" panose="020B0509050000020004" pitchFamily="49" charset="0"/>
              </a:rPr>
              <a:t> -v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0063099-E64F-4F82-9097-B405BB8AFEE7}"/>
              </a:ext>
            </a:extLst>
          </p:cNvPr>
          <p:cNvSpPr/>
          <p:nvPr/>
        </p:nvSpPr>
        <p:spPr>
          <a:xfrm>
            <a:off x="1453061" y="548680"/>
            <a:ext cx="363323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ea typeface="Fira Code" panose="020B0509050000020004" pitchFamily="49" charset="0"/>
              </a:rPr>
              <a:t>Verify </a:t>
            </a:r>
          </a:p>
          <a:p>
            <a:r>
              <a:rPr lang="en-US" sz="6000" dirty="0">
                <a:ea typeface="Fira Code" panose="020B0509050000020004" pitchFamily="49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415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6"/>
          <p:cNvSpPr>
            <a:spLocks noGrp="1"/>
          </p:cNvSpPr>
          <p:nvPr>
            <p:ph type="title"/>
          </p:nvPr>
        </p:nvSpPr>
        <p:spPr>
          <a:xfrm>
            <a:off x="1218882" y="0"/>
            <a:ext cx="10360501" cy="1223963"/>
          </a:xfrm>
        </p:spPr>
        <p:txBody>
          <a:bodyPr rtlCol="0"/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Code Example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8" name="ตัวแทนข้อความ 7"/>
          <p:cNvSpPr>
            <a:spLocks noGrp="1"/>
          </p:cNvSpPr>
          <p:nvPr>
            <p:ph type="body" idx="1"/>
          </p:nvPr>
        </p:nvSpPr>
        <p:spPr>
          <a:xfrm>
            <a:off x="1239985" y="1252608"/>
            <a:ext cx="10060105" cy="626368"/>
          </a:xfrm>
        </p:spPr>
        <p:txBody>
          <a:bodyPr rtlCol="0"/>
          <a:lstStyle/>
          <a:p>
            <a:r>
              <a:rPr lang="en-US" dirty="0"/>
              <a:t>CREATING SERVER USING JAVASCRIPT !!</a:t>
            </a:r>
            <a:endParaRPr lang="th-TH" dirty="0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03BAC18-131C-4410-A924-191C810B906E}"/>
              </a:ext>
            </a:extLst>
          </p:cNvPr>
          <p:cNvSpPr/>
          <p:nvPr/>
        </p:nvSpPr>
        <p:spPr>
          <a:xfrm>
            <a:off x="1354247" y="2060848"/>
            <a:ext cx="102251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http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16A3B6"/>
                </a:solidFill>
                <a:latin typeface="Fira Code" panose="020B0509050000020004" pitchFamily="49" charset="0"/>
              </a:rPr>
              <a:t>require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'http'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b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hostname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'localhost'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port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60EB"/>
                </a:solidFill>
                <a:latin typeface="Fira Code" panose="020B0509050000020004" pitchFamily="49" charset="0"/>
              </a:rPr>
              <a:t>3000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b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1800" dirty="0">
                <a:solidFill>
                  <a:srgbClr val="E97749"/>
                </a:solidFill>
                <a:latin typeface="Fira Code" panose="020B0509050000020004" pitchFamily="49" charset="0"/>
              </a:rPr>
              <a:t>var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server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http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createServer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req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res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res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i="1" dirty="0" err="1">
                <a:solidFill>
                  <a:srgbClr val="E4B781"/>
                </a:solidFill>
                <a:latin typeface="Fira Code" panose="020B0509050000020004" pitchFamily="49" charset="0"/>
              </a:rPr>
              <a:t>statusCode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=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60EB"/>
                </a:solidFill>
                <a:latin typeface="Fira Code" panose="020B0509050000020004" pitchFamily="49" charset="0"/>
              </a:rPr>
              <a:t>200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res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setHeader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'Content-Type'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'text/plain’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res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end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'hello from server!!'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});</a:t>
            </a:r>
          </a:p>
          <a:p>
            <a:b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</a:br>
            <a:r>
              <a:rPr lang="en-US" sz="1800" dirty="0" err="1">
                <a:solidFill>
                  <a:srgbClr val="E4B781"/>
                </a:solidFill>
                <a:latin typeface="Fira Code" panose="020B0509050000020004" pitchFamily="49" charset="0"/>
              </a:rPr>
              <a:t>server</a:t>
            </a:r>
            <a:r>
              <a:rPr lang="en-US" sz="1800" b="1" dirty="0" err="1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 err="1">
                <a:solidFill>
                  <a:srgbClr val="16A3B6"/>
                </a:solidFill>
                <a:latin typeface="Fira Code" panose="020B0509050000020004" pitchFamily="49" charset="0"/>
              </a:rPr>
              <a:t>listen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port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hostname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, </a:t>
            </a:r>
            <a:r>
              <a:rPr lang="en-US" sz="1800" i="1" dirty="0">
                <a:solidFill>
                  <a:srgbClr val="E97749"/>
                </a:solidFill>
                <a:latin typeface="Fira Code" panose="020B0509050000020004" pitchFamily="49" charset="0"/>
              </a:rPr>
              <a:t>function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()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    console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.</a:t>
            </a:r>
            <a:r>
              <a:rPr lang="en-US" sz="1800" dirty="0">
                <a:solidFill>
                  <a:srgbClr val="49D6E9"/>
                </a:solidFill>
                <a:latin typeface="Fira Code" panose="020B0509050000020004" pitchFamily="49" charset="0"/>
              </a:rPr>
              <a:t>log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(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'Server running at http://'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+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hostname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+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49E9A6"/>
                </a:solidFill>
                <a:latin typeface="Fira Code" panose="020B0509050000020004" pitchFamily="49" charset="0"/>
              </a:rPr>
              <a:t>':'</a:t>
            </a:r>
            <a:r>
              <a:rPr lang="en-US" sz="1800" b="1" dirty="0">
                <a:solidFill>
                  <a:srgbClr val="DF769B"/>
                </a:solidFill>
                <a:latin typeface="Fira Code" panose="020B0509050000020004" pitchFamily="49" charset="0"/>
              </a:rPr>
              <a:t> +</a:t>
            </a:r>
            <a:r>
              <a:rPr lang="en-US" sz="1800" dirty="0">
                <a:solidFill>
                  <a:srgbClr val="E4B781"/>
                </a:solidFill>
                <a:latin typeface="Fira Code" panose="020B0509050000020004" pitchFamily="49" charset="0"/>
              </a:rPr>
              <a:t> port</a:t>
            </a:r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B2CACD"/>
                </a:solidFill>
                <a:latin typeface="Fira Code" panose="020B0509050000020004" pitchFamily="49" charset="0"/>
              </a:rPr>
              <a:t>});</a:t>
            </a:r>
            <a:endParaRPr lang="en-US" sz="1800" b="0" dirty="0">
              <a:solidFill>
                <a:srgbClr val="B2CACD"/>
              </a:solidFill>
              <a:effectLst/>
              <a:latin typeface="Fira Code" panose="020B0509050000020004" pitchFamily="49" charset="0"/>
            </a:endParaRPr>
          </a:p>
        </p:txBody>
      </p:sp>
      <p:pic>
        <p:nvPicPr>
          <p:cNvPr id="9" name="Picture 5" descr="à¸à¸¥à¸à¸²à¸£à¸à¹à¸à¸«à¸²à¸£à¸¹à¸à¸ à¸²à¸à¸ªà¸³à¸«à¸£à¸±à¸ terminal icon">
            <a:extLst>
              <a:ext uri="{FF2B5EF4-FFF2-40B4-BE49-F238E27FC236}">
                <a16:creationId xmlns:a16="http://schemas.microsoft.com/office/drawing/2014/main" id="{6E349DED-16D2-4050-886C-52FE3805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794" y="139820"/>
            <a:ext cx="1830092" cy="18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4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กราฟิก 3" descr="หนังสือที่เปิดอยู่">
            <a:extLst>
              <a:ext uri="{FF2B5EF4-FFF2-40B4-BE49-F238E27FC236}">
                <a16:creationId xmlns:a16="http://schemas.microsoft.com/office/drawing/2014/main" id="{4BB3C191-56F3-4733-94BB-72EB31650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12" y="476672"/>
            <a:ext cx="3600400" cy="36004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85EDBA-79D7-41C4-972C-261406B0AF7A}"/>
              </a:ext>
            </a:extLst>
          </p:cNvPr>
          <p:cNvSpPr txBox="1"/>
          <p:nvPr/>
        </p:nvSpPr>
        <p:spPr>
          <a:xfrm>
            <a:off x="1665920" y="443711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/>
              <a:t>Lab://001</a:t>
            </a:r>
          </a:p>
        </p:txBody>
      </p:sp>
    </p:spTree>
    <p:extLst>
      <p:ext uri="{BB962C8B-B14F-4D97-AF65-F5344CB8AC3E}">
        <p14:creationId xmlns:p14="http://schemas.microsoft.com/office/powerpoint/2010/main" val="385118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à¸à¸¥à¸à¸²à¸£à¸à¹à¸à¸«à¸²à¸£à¸¹à¸à¸ à¸²à¸à¸ªà¸³à¸«à¸£à¸±à¸ npm logo">
            <a:extLst>
              <a:ext uri="{FF2B5EF4-FFF2-40B4-BE49-F238E27FC236}">
                <a16:creationId xmlns:a16="http://schemas.microsoft.com/office/drawing/2014/main" id="{A46E512A-A331-472B-8AED-55869CA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76672"/>
            <a:ext cx="9983437" cy="388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F32BC8C0-4FC5-4BE8-955A-101855364E8B}"/>
              </a:ext>
            </a:extLst>
          </p:cNvPr>
          <p:cNvSpPr/>
          <p:nvPr/>
        </p:nvSpPr>
        <p:spPr>
          <a:xfrm>
            <a:off x="477788" y="5373216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pc="300" dirty="0">
                <a:highlight>
                  <a:srgbClr val="CB3837"/>
                </a:highlight>
              </a:rPr>
              <a:t>N</a:t>
            </a:r>
            <a:r>
              <a:rPr lang="en-US" sz="4800" spc="300" dirty="0"/>
              <a:t>ode </a:t>
            </a:r>
            <a:r>
              <a:rPr lang="en-US" sz="4800" spc="300" dirty="0">
                <a:highlight>
                  <a:srgbClr val="CB3837"/>
                </a:highlight>
              </a:rPr>
              <a:t>P</a:t>
            </a:r>
            <a:r>
              <a:rPr lang="en-US" sz="4800" spc="300" dirty="0"/>
              <a:t>ackage </a:t>
            </a:r>
            <a:r>
              <a:rPr lang="en-US" sz="4800" spc="300" dirty="0">
                <a:highlight>
                  <a:srgbClr val="CB3837"/>
                </a:highlight>
              </a:rPr>
              <a:t>M</a:t>
            </a:r>
            <a:r>
              <a:rPr lang="en-US" sz="4800" spc="300" dirty="0"/>
              <a:t>anager</a:t>
            </a:r>
          </a:p>
        </p:txBody>
      </p:sp>
    </p:spTree>
    <p:extLst>
      <p:ext uri="{BB962C8B-B14F-4D97-AF65-F5344CB8AC3E}">
        <p14:creationId xmlns:p14="http://schemas.microsoft.com/office/powerpoint/2010/main" val="8905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เทคโนโลยี 16 x 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3_TF02787990" id="{95A50E2A-AC5E-4DB4-9171-4DA4A2907034}" vid="{B3B71228-F1D8-43B6-9360-D9469D780E05}"/>
    </a:ext>
  </a:extLst>
</a:theme>
</file>

<file path=ppt/theme/theme2.xml><?xml version="1.0" encoding="utf-8"?>
<a:theme xmlns:a="http://schemas.openxmlformats.org/drawingml/2006/main" name="ธีมของ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งานนำเสนอเส้นวงจรสามเส้น (หน้าจอกว้าง)</Template>
  <TotalTime>1229</TotalTime>
  <Words>793</Words>
  <Application>Microsoft Office PowerPoint</Application>
  <PresentationFormat>กำหนดเอง</PresentationFormat>
  <Paragraphs>240</Paragraphs>
  <Slides>49</Slides>
  <Notes>5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49</vt:i4>
      </vt:variant>
    </vt:vector>
  </HeadingPairs>
  <TitlesOfParts>
    <vt:vector size="56" baseType="lpstr">
      <vt:lpstr>Arial</vt:lpstr>
      <vt:lpstr>Bradley Hand ITC</vt:lpstr>
      <vt:lpstr>Calibri</vt:lpstr>
      <vt:lpstr>Fira Code</vt:lpstr>
      <vt:lpstr>Leelawadee</vt:lpstr>
      <vt:lpstr>Open Sans</vt:lpstr>
      <vt:lpstr>เทคโนโลยี 16 x 9</vt:lpstr>
      <vt:lpstr>Modern JavaScript [ ES6++ ]</vt:lpstr>
      <vt:lpstr>Table of content</vt:lpstr>
      <vt:lpstr>งานนำเสนอ PowerPoint</vt:lpstr>
      <vt:lpstr>งานนำเสนอ PowerPoint</vt:lpstr>
      <vt:lpstr>Install Node JS first</vt:lpstr>
      <vt:lpstr>งานนำเสนอ PowerPoint</vt:lpstr>
      <vt:lpstr>Code Example</vt:lpstr>
      <vt:lpstr>งานนำเสนอ PowerPoint</vt:lpstr>
      <vt:lpstr>งานนำเสนอ PowerPoint</vt:lpstr>
      <vt:lpstr>งานนำเสนอ PowerPoint</vt:lpstr>
      <vt:lpstr>What is npm?</vt:lpstr>
      <vt:lpstr>งานนำเสนอ PowerPoint</vt:lpstr>
      <vt:lpstr>package.json and the very first npm command</vt:lpstr>
      <vt:lpstr>{     "name": "my-package-name",     "version": "0.0.1",     "description": "package-description",     "main": "index.js",     "scripts": {         "test": "echo \"Error: no test specified\" &amp;&amp; exit 1"     },     "author": "Chayut Ruksomya",     "license": "MIT" } </vt:lpstr>
      <vt:lpstr>To install dependency</vt:lpstr>
      <vt:lpstr>งานนำเสนอ PowerPoint</vt:lpstr>
      <vt:lpstr>งานนำเสนอ PowerPoint</vt:lpstr>
      <vt:lpstr>Intro to ES6</vt:lpstr>
      <vt:lpstr>1.  let var const</vt:lpstr>
      <vt:lpstr>2. Template String</vt:lpstr>
      <vt:lpstr>3. Arrow Function =&gt; …. </vt:lpstr>
      <vt:lpstr>Why Arrow??</vt:lpstr>
      <vt:lpstr>() =&gt; {            }</vt:lpstr>
      <vt:lpstr>4. rest and spread</vt:lpstr>
      <vt:lpstr>rest and spread</vt:lpstr>
      <vt:lpstr>5. destructuring </vt:lpstr>
      <vt:lpstr>6. Functional programming?? </vt:lpstr>
      <vt:lpstr>งานนำเสนอ PowerPoint</vt:lpstr>
      <vt:lpstr>ES6 Advance</vt:lpstr>
      <vt:lpstr>งานนำเสนอ PowerPoint</vt:lpstr>
      <vt:lpstr>1. Callback VS Promise</vt:lpstr>
      <vt:lpstr>Async Await</vt:lpstr>
      <vt:lpstr>งานนำเสนอ PowerPoint</vt:lpstr>
      <vt:lpstr>2. Async Await</vt:lpstr>
      <vt:lpstr>3. Promise to Async await</vt:lpstr>
      <vt:lpstr>4. Class</vt:lpstr>
      <vt:lpstr>งานนำเสนอ PowerPoint</vt:lpstr>
      <vt:lpstr>Day one End</vt:lpstr>
      <vt:lpstr>งานนำเสนอ PowerPoint</vt:lpstr>
      <vt:lpstr>Transpilers</vt:lpstr>
      <vt:lpstr>Installation with npm (mutiple dependency)</vt:lpstr>
      <vt:lpstr>Configurations</vt:lpstr>
      <vt:lpstr>Workflow with Babel transpilers and node JS</vt:lpstr>
      <vt:lpstr>src folder and dist folder</vt:lpstr>
      <vt:lpstr>Import export modules (how to)</vt:lpstr>
      <vt:lpstr>But!! Indeed You can not use Import export modules in web browser </vt:lpstr>
      <vt:lpstr>งานนำเสนอ PowerPoint</vt:lpstr>
      <vt:lpstr>See MODULE BUNDLER soon!!</vt:lpstr>
      <vt:lpstr>Thank you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JavaScript</dc:title>
  <dc:creator>Chayut Ruksomya</dc:creator>
  <cp:lastModifiedBy>Chayut Ruksomya</cp:lastModifiedBy>
  <cp:revision>256</cp:revision>
  <dcterms:created xsi:type="dcterms:W3CDTF">2018-12-06T14:25:03Z</dcterms:created>
  <dcterms:modified xsi:type="dcterms:W3CDTF">2018-12-20T18:31:04Z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